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Lst>
  <p:sldSz cx="18288000" cy="10287000"/>
  <p:notesSz cx="6858000" cy="9144000"/>
  <p:embeddedFontLst>
    <p:embeddedFont>
      <p:font typeface="Canva Sans Bold" panose="020B0604020202020204" charset="0"/>
      <p:regular r:id="rId23"/>
    </p:embeddedFont>
    <p:embeddedFont>
      <p:font typeface="Inter" panose="020B0604020202020204" charset="0"/>
      <p:regular r:id="rId24"/>
    </p:embeddedFont>
    <p:embeddedFont>
      <p:font typeface="Inter Bold" panose="020B0604020202020204" charset="0"/>
      <p:regular r:id="rId25"/>
    </p:embeddedFont>
    <p:embeddedFont>
      <p:font typeface="Inter Medium"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cove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kaggle.com/datasets/shivamb/netflix-shows" TargetMode="External"/><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hyperlink" Target="https://www.tableau.com/academic/students"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hyperlink" Target="https://www.kaggle.com/datasets/shivamb/netflix-show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0103"/>
        </a:solidFill>
        <a:effectLst/>
      </p:bgPr>
    </p:bg>
    <p:spTree>
      <p:nvGrpSpPr>
        <p:cNvPr id="1" name=""/>
        <p:cNvGrpSpPr/>
        <p:nvPr/>
      </p:nvGrpSpPr>
      <p:grpSpPr>
        <a:xfrm>
          <a:off x="0" y="0"/>
          <a:ext cx="0" cy="0"/>
          <a:chOff x="0" y="0"/>
          <a:chExt cx="0" cy="0"/>
        </a:xfrm>
      </p:grpSpPr>
      <p:sp>
        <p:nvSpPr>
          <p:cNvPr id="2" name="Freeform 2"/>
          <p:cNvSpPr/>
          <p:nvPr/>
        </p:nvSpPr>
        <p:spPr>
          <a:xfrm>
            <a:off x="230648" y="264795"/>
            <a:ext cx="13117073" cy="7378354"/>
          </a:xfrm>
          <a:custGeom>
            <a:avLst/>
            <a:gdLst/>
            <a:ahLst/>
            <a:cxnLst/>
            <a:rect l="l" t="t" r="r" b="b"/>
            <a:pathLst>
              <a:path w="13117073" h="7378354">
                <a:moveTo>
                  <a:pt x="0" y="0"/>
                </a:moveTo>
                <a:lnTo>
                  <a:pt x="13117073" y="0"/>
                </a:lnTo>
                <a:lnTo>
                  <a:pt x="13117073" y="7378354"/>
                </a:lnTo>
                <a:lnTo>
                  <a:pt x="0" y="7378354"/>
                </a:lnTo>
                <a:lnTo>
                  <a:pt x="0" y="0"/>
                </a:lnTo>
                <a:close/>
              </a:path>
            </a:pathLst>
          </a:custGeom>
          <a:blipFill>
            <a:blip r:embed="rId2"/>
            <a:stretch>
              <a:fillRect/>
            </a:stretch>
          </a:blipFill>
        </p:spPr>
      </p:sp>
      <p:sp>
        <p:nvSpPr>
          <p:cNvPr id="3" name="Freeform 3"/>
          <p:cNvSpPr/>
          <p:nvPr/>
        </p:nvSpPr>
        <p:spPr>
          <a:xfrm>
            <a:off x="5103624" y="2660698"/>
            <a:ext cx="8080753" cy="3247060"/>
          </a:xfrm>
          <a:custGeom>
            <a:avLst/>
            <a:gdLst/>
            <a:ahLst/>
            <a:cxnLst/>
            <a:rect l="l" t="t" r="r" b="b"/>
            <a:pathLst>
              <a:path w="8080753" h="3247060">
                <a:moveTo>
                  <a:pt x="0" y="0"/>
                </a:moveTo>
                <a:lnTo>
                  <a:pt x="8080752" y="0"/>
                </a:lnTo>
                <a:lnTo>
                  <a:pt x="8080752" y="3247061"/>
                </a:lnTo>
                <a:lnTo>
                  <a:pt x="0" y="3247061"/>
                </a:lnTo>
                <a:lnTo>
                  <a:pt x="0" y="0"/>
                </a:lnTo>
                <a:close/>
              </a:path>
            </a:pathLst>
          </a:custGeom>
          <a:blipFill>
            <a:blip r:embed="rId3"/>
            <a:stretch>
              <a:fillRect l="-35153" t="-64287" r="-38209" b="-78510"/>
            </a:stretch>
          </a:blipFill>
        </p:spPr>
      </p:sp>
      <p:sp>
        <p:nvSpPr>
          <p:cNvPr id="4" name="Freeform 4"/>
          <p:cNvSpPr/>
          <p:nvPr/>
        </p:nvSpPr>
        <p:spPr>
          <a:xfrm>
            <a:off x="14073803" y="221201"/>
            <a:ext cx="3958526" cy="1614997"/>
          </a:xfrm>
          <a:custGeom>
            <a:avLst/>
            <a:gdLst/>
            <a:ahLst/>
            <a:cxnLst/>
            <a:rect l="l" t="t" r="r" b="b"/>
            <a:pathLst>
              <a:path w="3958526" h="1614997">
                <a:moveTo>
                  <a:pt x="0" y="0"/>
                </a:moveTo>
                <a:lnTo>
                  <a:pt x="3958526" y="0"/>
                </a:lnTo>
                <a:lnTo>
                  <a:pt x="3958526" y="1614998"/>
                </a:lnTo>
                <a:lnTo>
                  <a:pt x="0" y="1614998"/>
                </a:lnTo>
                <a:lnTo>
                  <a:pt x="0" y="0"/>
                </a:lnTo>
                <a:close/>
              </a:path>
            </a:pathLst>
          </a:custGeom>
          <a:blipFill>
            <a:blip r:embed="rId4"/>
            <a:stretch>
              <a:fillRect/>
            </a:stretch>
          </a:blipFill>
        </p:spPr>
      </p:sp>
      <p:sp>
        <p:nvSpPr>
          <p:cNvPr id="5" name="TextBox 5"/>
          <p:cNvSpPr txBox="1"/>
          <p:nvPr/>
        </p:nvSpPr>
        <p:spPr>
          <a:xfrm>
            <a:off x="5360710" y="6460247"/>
            <a:ext cx="7566580" cy="1500951"/>
          </a:xfrm>
          <a:prstGeom prst="rect">
            <a:avLst/>
          </a:prstGeom>
        </p:spPr>
        <p:txBody>
          <a:bodyPr lIns="0" tIns="0" rIns="0" bIns="0" rtlCol="0" anchor="t">
            <a:spAutoFit/>
          </a:bodyPr>
          <a:lstStyle/>
          <a:p>
            <a:pPr algn="ctr">
              <a:lnSpc>
                <a:spcPts val="5864"/>
              </a:lnSpc>
            </a:pPr>
            <a:r>
              <a:rPr lang="en-US" sz="5235" b="1" spc="-335" dirty="0">
                <a:solidFill>
                  <a:srgbClr val="FFFFFF"/>
                </a:solidFill>
                <a:latin typeface="Inter Bold"/>
                <a:ea typeface="Inter Bold"/>
                <a:cs typeface="Inter Bold"/>
                <a:sym typeface="Inter Bold"/>
              </a:rPr>
              <a:t>TECHNOLOGY IN BUSINESS PROJECT</a:t>
            </a:r>
          </a:p>
        </p:txBody>
      </p:sp>
      <p:sp>
        <p:nvSpPr>
          <p:cNvPr id="6" name="TextBox 6"/>
          <p:cNvSpPr txBox="1"/>
          <p:nvPr/>
        </p:nvSpPr>
        <p:spPr>
          <a:xfrm>
            <a:off x="436064" y="8318522"/>
            <a:ext cx="8428394" cy="1209514"/>
          </a:xfrm>
          <a:prstGeom prst="rect">
            <a:avLst/>
          </a:prstGeom>
        </p:spPr>
        <p:txBody>
          <a:bodyPr lIns="0" tIns="0" rIns="0" bIns="0" rtlCol="0" anchor="t">
            <a:spAutoFit/>
          </a:bodyPr>
          <a:lstStyle/>
          <a:p>
            <a:pPr algn="l">
              <a:lnSpc>
                <a:spcPts val="3161"/>
              </a:lnSpc>
            </a:pPr>
            <a:r>
              <a:rPr lang="en-US" sz="2822" spc="-180">
                <a:solidFill>
                  <a:srgbClr val="FFFFFF"/>
                </a:solidFill>
                <a:latin typeface="Inter"/>
                <a:ea typeface="Inter"/>
                <a:cs typeface="Inter"/>
                <a:sym typeface="Inter"/>
              </a:rPr>
              <a:t>PRESENTED BY</a:t>
            </a:r>
          </a:p>
          <a:p>
            <a:pPr algn="l">
              <a:lnSpc>
                <a:spcPts val="3161"/>
              </a:lnSpc>
            </a:pPr>
            <a:r>
              <a:rPr lang="en-US" sz="2822" spc="-180">
                <a:solidFill>
                  <a:srgbClr val="FFFFFF"/>
                </a:solidFill>
                <a:latin typeface="Inter"/>
                <a:ea typeface="Inter"/>
                <a:cs typeface="Inter"/>
                <a:sym typeface="Inter"/>
              </a:rPr>
              <a:t>APEKSHA CHIKANE 23030141014</a:t>
            </a:r>
          </a:p>
          <a:p>
            <a:pPr algn="l">
              <a:lnSpc>
                <a:spcPts val="3161"/>
              </a:lnSpc>
            </a:pPr>
            <a:r>
              <a:rPr lang="en-US" sz="2822" spc="-180">
                <a:solidFill>
                  <a:srgbClr val="FFFFFF"/>
                </a:solidFill>
                <a:latin typeface="Inter"/>
                <a:ea typeface="Inter"/>
                <a:cs typeface="Inter"/>
                <a:sym typeface="Inter"/>
              </a:rPr>
              <a:t>PRATIK DESHMUKH 23030141018</a:t>
            </a:r>
          </a:p>
        </p:txBody>
      </p:sp>
      <p:sp>
        <p:nvSpPr>
          <p:cNvPr id="7" name="TextBox 7"/>
          <p:cNvSpPr txBox="1"/>
          <p:nvPr/>
        </p:nvSpPr>
        <p:spPr>
          <a:xfrm>
            <a:off x="13347721" y="8318522"/>
            <a:ext cx="8428394" cy="1209779"/>
          </a:xfrm>
          <a:prstGeom prst="rect">
            <a:avLst/>
          </a:prstGeom>
        </p:spPr>
        <p:txBody>
          <a:bodyPr lIns="0" tIns="0" rIns="0" bIns="0" rtlCol="0" anchor="t">
            <a:spAutoFit/>
          </a:bodyPr>
          <a:lstStyle/>
          <a:p>
            <a:pPr algn="l">
              <a:lnSpc>
                <a:spcPts val="3161"/>
              </a:lnSpc>
            </a:pPr>
            <a:r>
              <a:rPr lang="en-US" sz="2822" spc="-180">
                <a:solidFill>
                  <a:srgbClr val="FFFFFF"/>
                </a:solidFill>
                <a:latin typeface="Inter"/>
                <a:ea typeface="Inter"/>
                <a:cs typeface="Inter"/>
                <a:sym typeface="Inter"/>
              </a:rPr>
              <a:t>PRESENTED TO,</a:t>
            </a:r>
          </a:p>
          <a:p>
            <a:pPr algn="l">
              <a:lnSpc>
                <a:spcPts val="3161"/>
              </a:lnSpc>
            </a:pPr>
            <a:r>
              <a:rPr lang="en-US" sz="2822" spc="-180">
                <a:solidFill>
                  <a:srgbClr val="FFFFFF"/>
                </a:solidFill>
                <a:latin typeface="Inter"/>
                <a:ea typeface="Inter"/>
                <a:cs typeface="Inter"/>
                <a:sym typeface="Inter"/>
              </a:rPr>
              <a:t>SHASHANK GAIKWAD  </a:t>
            </a:r>
          </a:p>
          <a:p>
            <a:pPr algn="l">
              <a:lnSpc>
                <a:spcPts val="3161"/>
              </a:lnSpc>
            </a:pPr>
            <a:endParaRPr lang="en-US" sz="2822" spc="-180">
              <a:solidFill>
                <a:srgbClr val="FFFFFF"/>
              </a:solidFill>
              <a:latin typeface="Inter"/>
              <a:ea typeface="Inter"/>
              <a:cs typeface="Inter"/>
              <a:sym typeface="Inter"/>
            </a:endParaRPr>
          </a:p>
        </p:txBody>
      </p:sp>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10111" b="-10111"/>
            </a:stretch>
          </a:blipFill>
        </p:spPr>
      </p:sp>
      <p:sp>
        <p:nvSpPr>
          <p:cNvPr id="3" name="Freeform 3"/>
          <p:cNvSpPr/>
          <p:nvPr/>
        </p:nvSpPr>
        <p:spPr>
          <a:xfrm>
            <a:off x="4174857" y="3685154"/>
            <a:ext cx="9373054" cy="5333409"/>
          </a:xfrm>
          <a:custGeom>
            <a:avLst/>
            <a:gdLst/>
            <a:ahLst/>
            <a:cxnLst/>
            <a:rect l="l" t="t" r="r" b="b"/>
            <a:pathLst>
              <a:path w="9373054" h="5333409">
                <a:moveTo>
                  <a:pt x="0" y="0"/>
                </a:moveTo>
                <a:lnTo>
                  <a:pt x="9373054" y="0"/>
                </a:lnTo>
                <a:lnTo>
                  <a:pt x="9373054" y="5333409"/>
                </a:lnTo>
                <a:lnTo>
                  <a:pt x="0" y="5333409"/>
                </a:lnTo>
                <a:lnTo>
                  <a:pt x="0" y="0"/>
                </a:lnTo>
                <a:close/>
              </a:path>
            </a:pathLst>
          </a:custGeom>
          <a:blipFill>
            <a:blip r:embed="rId3"/>
            <a:stretch>
              <a:fillRect r="-1409"/>
            </a:stretch>
          </a:blipFill>
        </p:spPr>
      </p:sp>
      <p:sp>
        <p:nvSpPr>
          <p:cNvPr id="4" name="TextBox 4"/>
          <p:cNvSpPr txBox="1"/>
          <p:nvPr/>
        </p:nvSpPr>
        <p:spPr>
          <a:xfrm>
            <a:off x="2553646" y="413551"/>
            <a:ext cx="17149859" cy="817458"/>
          </a:xfrm>
          <a:prstGeom prst="rect">
            <a:avLst/>
          </a:prstGeom>
        </p:spPr>
        <p:txBody>
          <a:bodyPr lIns="0" tIns="0" rIns="0" bIns="0" rtlCol="0" anchor="t">
            <a:spAutoFit/>
          </a:bodyPr>
          <a:lstStyle/>
          <a:p>
            <a:pPr>
              <a:lnSpc>
                <a:spcPts val="6398"/>
              </a:lnSpc>
            </a:pPr>
            <a:r>
              <a:rPr lang="en-US" sz="5713" b="1" spc="-365" dirty="0">
                <a:solidFill>
                  <a:srgbClr val="FFFFFF"/>
                </a:solidFill>
                <a:latin typeface="Inter Bold"/>
                <a:ea typeface="Inter Bold"/>
                <a:cs typeface="Inter Bold"/>
                <a:sym typeface="Inter Bold"/>
              </a:rPr>
              <a:t>          SQL QUERIES FOR ANALYSIS</a:t>
            </a:r>
          </a:p>
        </p:txBody>
      </p:sp>
      <p:sp>
        <p:nvSpPr>
          <p:cNvPr id="5" name="TextBox 5"/>
          <p:cNvSpPr txBox="1"/>
          <p:nvPr/>
        </p:nvSpPr>
        <p:spPr>
          <a:xfrm>
            <a:off x="5715227" y="2656851"/>
            <a:ext cx="6292315" cy="449715"/>
          </a:xfrm>
          <a:prstGeom prst="rect">
            <a:avLst/>
          </a:prstGeom>
        </p:spPr>
        <p:txBody>
          <a:bodyPr lIns="0" tIns="0" rIns="0" bIns="0" rtlCol="0" anchor="t">
            <a:spAutoFit/>
          </a:bodyPr>
          <a:lstStyle/>
          <a:p>
            <a:pPr algn="ctr">
              <a:lnSpc>
                <a:spcPts val="3697"/>
              </a:lnSpc>
            </a:pPr>
            <a:r>
              <a:rPr lang="en-US" sz="2640" b="1">
                <a:solidFill>
                  <a:srgbClr val="FFFFFF"/>
                </a:solidFill>
                <a:latin typeface="Canva Sans Bold"/>
                <a:ea typeface="Canva Sans Bold"/>
                <a:cs typeface="Canva Sans Bold"/>
                <a:sym typeface="Canva Sans Bold"/>
              </a:rPr>
              <a:t>Movies and Tv shows Distibution</a:t>
            </a: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10111" b="-10111"/>
            </a:stretch>
          </a:blipFill>
        </p:spPr>
      </p:sp>
      <p:sp>
        <p:nvSpPr>
          <p:cNvPr id="3" name="Freeform 3"/>
          <p:cNvSpPr/>
          <p:nvPr/>
        </p:nvSpPr>
        <p:spPr>
          <a:xfrm>
            <a:off x="1549150" y="3461521"/>
            <a:ext cx="6669160" cy="5312015"/>
          </a:xfrm>
          <a:custGeom>
            <a:avLst/>
            <a:gdLst/>
            <a:ahLst/>
            <a:cxnLst/>
            <a:rect l="l" t="t" r="r" b="b"/>
            <a:pathLst>
              <a:path w="6669160" h="5312015">
                <a:moveTo>
                  <a:pt x="0" y="0"/>
                </a:moveTo>
                <a:lnTo>
                  <a:pt x="6669160" y="0"/>
                </a:lnTo>
                <a:lnTo>
                  <a:pt x="6669160" y="5312015"/>
                </a:lnTo>
                <a:lnTo>
                  <a:pt x="0" y="5312015"/>
                </a:lnTo>
                <a:lnTo>
                  <a:pt x="0" y="0"/>
                </a:lnTo>
                <a:close/>
              </a:path>
            </a:pathLst>
          </a:custGeom>
          <a:blipFill>
            <a:blip r:embed="rId3"/>
            <a:stretch>
              <a:fillRect/>
            </a:stretch>
          </a:blipFill>
        </p:spPr>
      </p:sp>
      <p:sp>
        <p:nvSpPr>
          <p:cNvPr id="4" name="Freeform 4"/>
          <p:cNvSpPr/>
          <p:nvPr/>
        </p:nvSpPr>
        <p:spPr>
          <a:xfrm>
            <a:off x="10256976" y="3461521"/>
            <a:ext cx="6283996" cy="5312015"/>
          </a:xfrm>
          <a:custGeom>
            <a:avLst/>
            <a:gdLst/>
            <a:ahLst/>
            <a:cxnLst/>
            <a:rect l="l" t="t" r="r" b="b"/>
            <a:pathLst>
              <a:path w="6283996" h="5312015">
                <a:moveTo>
                  <a:pt x="0" y="0"/>
                </a:moveTo>
                <a:lnTo>
                  <a:pt x="6283996" y="0"/>
                </a:lnTo>
                <a:lnTo>
                  <a:pt x="6283996" y="5312015"/>
                </a:lnTo>
                <a:lnTo>
                  <a:pt x="0" y="5312015"/>
                </a:lnTo>
                <a:lnTo>
                  <a:pt x="0" y="0"/>
                </a:lnTo>
                <a:close/>
              </a:path>
            </a:pathLst>
          </a:custGeom>
          <a:blipFill>
            <a:blip r:embed="rId4"/>
            <a:stretch>
              <a:fillRect b="-5479"/>
            </a:stretch>
          </a:blipFill>
        </p:spPr>
      </p:sp>
      <p:sp>
        <p:nvSpPr>
          <p:cNvPr id="5" name="TextBox 5"/>
          <p:cNvSpPr txBox="1"/>
          <p:nvPr/>
        </p:nvSpPr>
        <p:spPr>
          <a:xfrm>
            <a:off x="2805234" y="413551"/>
            <a:ext cx="17149859" cy="817458"/>
          </a:xfrm>
          <a:prstGeom prst="rect">
            <a:avLst/>
          </a:prstGeom>
        </p:spPr>
        <p:txBody>
          <a:bodyPr lIns="0" tIns="0" rIns="0" bIns="0" rtlCol="0" anchor="t">
            <a:spAutoFit/>
          </a:bodyPr>
          <a:lstStyle/>
          <a:p>
            <a:pPr algn="l">
              <a:lnSpc>
                <a:spcPts val="6398"/>
              </a:lnSpc>
            </a:pPr>
            <a:r>
              <a:rPr lang="en-US" sz="5713" b="1" spc="-365">
                <a:solidFill>
                  <a:srgbClr val="FFFFFF"/>
                </a:solidFill>
                <a:latin typeface="Inter Bold"/>
                <a:ea typeface="Inter Bold"/>
                <a:cs typeface="Inter Bold"/>
                <a:sym typeface="Inter Bold"/>
              </a:rPr>
              <a:t>SQL QUERIES FOR VISUALIZATION</a:t>
            </a:r>
          </a:p>
        </p:txBody>
      </p:sp>
      <p:sp>
        <p:nvSpPr>
          <p:cNvPr id="6" name="TextBox 6"/>
          <p:cNvSpPr txBox="1"/>
          <p:nvPr/>
        </p:nvSpPr>
        <p:spPr>
          <a:xfrm>
            <a:off x="1783463" y="2600942"/>
            <a:ext cx="6292315" cy="449715"/>
          </a:xfrm>
          <a:prstGeom prst="rect">
            <a:avLst/>
          </a:prstGeom>
        </p:spPr>
        <p:txBody>
          <a:bodyPr lIns="0" tIns="0" rIns="0" bIns="0" rtlCol="0" anchor="t">
            <a:spAutoFit/>
          </a:bodyPr>
          <a:lstStyle/>
          <a:p>
            <a:pPr algn="ctr">
              <a:lnSpc>
                <a:spcPts val="3697"/>
              </a:lnSpc>
            </a:pPr>
            <a:r>
              <a:rPr lang="en-US" sz="2640" b="1">
                <a:solidFill>
                  <a:srgbClr val="FFFFFF"/>
                </a:solidFill>
                <a:latin typeface="Canva Sans Bold"/>
                <a:ea typeface="Canva Sans Bold"/>
                <a:cs typeface="Canva Sans Bold"/>
                <a:sym typeface="Canva Sans Bold"/>
              </a:rPr>
              <a:t>Movies and Tv shows by Country</a:t>
            </a:r>
          </a:p>
        </p:txBody>
      </p:sp>
      <p:sp>
        <p:nvSpPr>
          <p:cNvPr id="7" name="TextBox 7"/>
          <p:cNvSpPr txBox="1"/>
          <p:nvPr/>
        </p:nvSpPr>
        <p:spPr>
          <a:xfrm>
            <a:off x="9653237" y="2600942"/>
            <a:ext cx="7242758" cy="449715"/>
          </a:xfrm>
          <a:prstGeom prst="rect">
            <a:avLst/>
          </a:prstGeom>
        </p:spPr>
        <p:txBody>
          <a:bodyPr lIns="0" tIns="0" rIns="0" bIns="0" rtlCol="0" anchor="t">
            <a:spAutoFit/>
          </a:bodyPr>
          <a:lstStyle/>
          <a:p>
            <a:pPr algn="ctr">
              <a:lnSpc>
                <a:spcPts val="3697"/>
              </a:lnSpc>
            </a:pPr>
            <a:r>
              <a:rPr lang="en-US" sz="2640" b="1">
                <a:solidFill>
                  <a:srgbClr val="FFFFFF"/>
                </a:solidFill>
                <a:latin typeface="Canva Sans Bold"/>
                <a:ea typeface="Canva Sans Bold"/>
                <a:cs typeface="Canva Sans Bold"/>
                <a:sym typeface="Canva Sans Bold"/>
              </a:rPr>
              <a:t>Rating wise Distibution</a:t>
            </a:r>
          </a:p>
        </p:txBody>
      </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a:off x="1028700" y="2577067"/>
            <a:ext cx="10729901" cy="6400700"/>
          </a:xfrm>
          <a:custGeom>
            <a:avLst/>
            <a:gdLst/>
            <a:ahLst/>
            <a:cxnLst/>
            <a:rect l="l" t="t" r="r" b="b"/>
            <a:pathLst>
              <a:path w="10729901" h="6400700">
                <a:moveTo>
                  <a:pt x="0" y="0"/>
                </a:moveTo>
                <a:lnTo>
                  <a:pt x="10729901" y="0"/>
                </a:lnTo>
                <a:lnTo>
                  <a:pt x="10729901" y="6400700"/>
                </a:lnTo>
                <a:lnTo>
                  <a:pt x="0" y="6400700"/>
                </a:lnTo>
                <a:lnTo>
                  <a:pt x="0" y="0"/>
                </a:lnTo>
                <a:close/>
              </a:path>
            </a:pathLst>
          </a:custGeom>
          <a:blipFill>
            <a:blip r:embed="rId3"/>
            <a:stretch>
              <a:fillRect/>
            </a:stretch>
          </a:blipFill>
        </p:spPr>
      </p:sp>
      <p:sp>
        <p:nvSpPr>
          <p:cNvPr id="4" name="TextBox 4"/>
          <p:cNvSpPr txBox="1"/>
          <p:nvPr/>
        </p:nvSpPr>
        <p:spPr>
          <a:xfrm>
            <a:off x="4759431" y="161899"/>
            <a:ext cx="10328169" cy="923330"/>
          </a:xfrm>
          <a:prstGeom prst="rect">
            <a:avLst/>
          </a:prstGeom>
        </p:spPr>
        <p:txBody>
          <a:bodyPr wrap="square" lIns="0" tIns="0" rIns="0" bIns="0" rtlCol="0" anchor="t">
            <a:spAutoFit/>
          </a:bodyPr>
          <a:lstStyle/>
          <a:p>
            <a:pPr algn="l">
              <a:lnSpc>
                <a:spcPts val="7223"/>
              </a:lnSpc>
            </a:pPr>
            <a:r>
              <a:rPr lang="en-US" sz="6449" b="1" spc="-412" dirty="0">
                <a:solidFill>
                  <a:srgbClr val="FFFFFF"/>
                </a:solidFill>
                <a:latin typeface="Inter Bold"/>
                <a:ea typeface="Inter Bold"/>
                <a:cs typeface="Inter Bold"/>
                <a:sym typeface="Inter Bold"/>
              </a:rPr>
              <a:t> TABLEAU VISUALIZATION </a:t>
            </a:r>
          </a:p>
        </p:txBody>
      </p:sp>
      <p:sp>
        <p:nvSpPr>
          <p:cNvPr id="5" name="TextBox 5"/>
          <p:cNvSpPr txBox="1"/>
          <p:nvPr/>
        </p:nvSpPr>
        <p:spPr>
          <a:xfrm>
            <a:off x="1771649" y="1810360"/>
            <a:ext cx="8742107" cy="1293319"/>
          </a:xfrm>
          <a:prstGeom prst="rect">
            <a:avLst/>
          </a:prstGeom>
        </p:spPr>
        <p:txBody>
          <a:bodyPr lIns="0" tIns="0" rIns="0" bIns="0" rtlCol="0" anchor="t">
            <a:spAutoFit/>
          </a:bodyPr>
          <a:lstStyle/>
          <a:p>
            <a:pPr algn="l">
              <a:lnSpc>
                <a:spcPts val="5040"/>
              </a:lnSpc>
            </a:pPr>
            <a:r>
              <a:rPr lang="en-US" sz="4500" spc="-288">
                <a:solidFill>
                  <a:srgbClr val="FFFFFF"/>
                </a:solidFill>
                <a:latin typeface="Inter"/>
                <a:ea typeface="Inter"/>
                <a:cs typeface="Inter"/>
                <a:sym typeface="Inter"/>
              </a:rPr>
              <a:t>TOTAL MOVIES AND TV SHOWS </a:t>
            </a:r>
          </a:p>
          <a:p>
            <a:pPr algn="l">
              <a:lnSpc>
                <a:spcPts val="5040"/>
              </a:lnSpc>
            </a:pPr>
            <a:endParaRPr lang="en-US" sz="4500" spc="-288">
              <a:solidFill>
                <a:srgbClr val="FFFFFF"/>
              </a:solidFill>
              <a:latin typeface="Inter"/>
              <a:ea typeface="Inter"/>
              <a:cs typeface="Inter"/>
              <a:sym typeface="Inter"/>
            </a:endParaRPr>
          </a:p>
        </p:txBody>
      </p:sp>
      <p:sp>
        <p:nvSpPr>
          <p:cNvPr id="6" name="TextBox 6"/>
          <p:cNvSpPr txBox="1"/>
          <p:nvPr/>
        </p:nvSpPr>
        <p:spPr>
          <a:xfrm>
            <a:off x="12692124" y="2758703"/>
            <a:ext cx="4576701" cy="6699885"/>
          </a:xfrm>
          <a:prstGeom prst="rect">
            <a:avLst/>
          </a:prstGeom>
        </p:spPr>
        <p:txBody>
          <a:bodyPr lIns="0" tIns="0" rIns="0" bIns="0" rtlCol="0" anchor="t">
            <a:spAutoFit/>
          </a:bodyPr>
          <a:lstStyle/>
          <a:p>
            <a:pPr marL="388620" lvl="1" indent="-194310" algn="just">
              <a:lnSpc>
                <a:spcPts val="2430"/>
              </a:lnSpc>
              <a:buFont typeface="Arial"/>
              <a:buChar char="•"/>
            </a:pPr>
            <a:r>
              <a:rPr lang="en-US" sz="1800" spc="107">
                <a:solidFill>
                  <a:srgbClr val="FFFFFF"/>
                </a:solidFill>
                <a:latin typeface="Inter"/>
                <a:ea typeface="Inter"/>
                <a:cs typeface="Inter"/>
                <a:sym typeface="Inter"/>
              </a:rPr>
              <a:t>2019 Peak in Content Additions: The graph shows that 2019 experienced the highest number of content additions, with both movies and TV shows reaching a peak. This suggests that Netflix was heavily focused on expanding its content library during this year.</a:t>
            </a:r>
          </a:p>
          <a:p>
            <a:pPr marL="388620" lvl="1" indent="-194310" algn="just">
              <a:lnSpc>
                <a:spcPts val="2430"/>
              </a:lnSpc>
              <a:buFont typeface="Arial"/>
              <a:buChar char="•"/>
            </a:pPr>
            <a:r>
              <a:rPr lang="en-US" sz="1800" spc="107">
                <a:solidFill>
                  <a:srgbClr val="FFFFFF"/>
                </a:solidFill>
                <a:latin typeface="Inter"/>
                <a:ea typeface="Inter"/>
                <a:cs typeface="Inter"/>
                <a:sym typeface="Inter"/>
              </a:rPr>
              <a:t>Significant Growth Leading Up to 2019: The sharp increase in content additions begins around 2015, with steady growth each year, culminating in the 2019 peak.</a:t>
            </a:r>
          </a:p>
          <a:p>
            <a:pPr marL="388620" lvl="1" indent="-194310" algn="just">
              <a:lnSpc>
                <a:spcPts val="2430"/>
              </a:lnSpc>
              <a:buFont typeface="Arial"/>
              <a:buChar char="•"/>
            </a:pPr>
            <a:r>
              <a:rPr lang="en-US" sz="1800" spc="107">
                <a:solidFill>
                  <a:srgbClr val="FFFFFF"/>
                </a:solidFill>
                <a:latin typeface="Inter"/>
                <a:ea typeface="Inter"/>
                <a:cs typeface="Inter"/>
                <a:sym typeface="Inter"/>
              </a:rPr>
              <a:t>Movies vs TV Shows: Throughout the timeline, movies consistently outnumber TV shows, reflecting a possible preference or strategic focus on movies during this period.</a:t>
            </a:r>
          </a:p>
          <a:p>
            <a:pPr algn="just">
              <a:lnSpc>
                <a:spcPts val="2430"/>
              </a:lnSpc>
            </a:pPr>
            <a:endParaRPr lang="en-US" sz="1800" spc="107">
              <a:solidFill>
                <a:srgbClr val="FFFFFF"/>
              </a:solidFill>
              <a:latin typeface="Inter"/>
              <a:ea typeface="Inter"/>
              <a:cs typeface="Inter"/>
              <a:sym typeface="Inter"/>
            </a:endParaRPr>
          </a:p>
        </p:txBody>
      </p:sp>
      <p:sp>
        <p:nvSpPr>
          <p:cNvPr id="7" name="TextBox 7"/>
          <p:cNvSpPr txBox="1"/>
          <p:nvPr/>
        </p:nvSpPr>
        <p:spPr>
          <a:xfrm>
            <a:off x="13883849" y="1939354"/>
            <a:ext cx="8518133" cy="637713"/>
          </a:xfrm>
          <a:prstGeom prst="rect">
            <a:avLst/>
          </a:prstGeom>
        </p:spPr>
        <p:txBody>
          <a:bodyPr lIns="0" tIns="0" rIns="0" bIns="0" rtlCol="0" anchor="t">
            <a:spAutoFit/>
          </a:bodyPr>
          <a:lstStyle/>
          <a:p>
            <a:pPr algn="l">
              <a:lnSpc>
                <a:spcPts val="4910"/>
              </a:lnSpc>
            </a:pPr>
            <a:r>
              <a:rPr lang="en-US" sz="4384" spc="-280">
                <a:solidFill>
                  <a:srgbClr val="FFFFFF"/>
                </a:solidFill>
                <a:latin typeface="Inter"/>
                <a:ea typeface="Inter"/>
                <a:cs typeface="Inter"/>
                <a:sym typeface="Inter"/>
              </a:rPr>
              <a:t>INSIGHTS</a:t>
            </a: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a:off x="3940414" y="3406696"/>
            <a:ext cx="10638808" cy="6411058"/>
          </a:xfrm>
          <a:custGeom>
            <a:avLst/>
            <a:gdLst/>
            <a:ahLst/>
            <a:cxnLst/>
            <a:rect l="l" t="t" r="r" b="b"/>
            <a:pathLst>
              <a:path w="10638808" h="6411058">
                <a:moveTo>
                  <a:pt x="0" y="0"/>
                </a:moveTo>
                <a:lnTo>
                  <a:pt x="10638808" y="0"/>
                </a:lnTo>
                <a:lnTo>
                  <a:pt x="10638808" y="6411058"/>
                </a:lnTo>
                <a:lnTo>
                  <a:pt x="0" y="6411058"/>
                </a:lnTo>
                <a:lnTo>
                  <a:pt x="0" y="0"/>
                </a:lnTo>
                <a:close/>
              </a:path>
            </a:pathLst>
          </a:custGeom>
          <a:blipFill>
            <a:blip r:embed="rId3"/>
            <a:stretch>
              <a:fillRect/>
            </a:stretch>
          </a:blipFill>
        </p:spPr>
      </p:sp>
      <p:sp>
        <p:nvSpPr>
          <p:cNvPr id="4" name="TextBox 4"/>
          <p:cNvSpPr txBox="1"/>
          <p:nvPr/>
        </p:nvSpPr>
        <p:spPr>
          <a:xfrm>
            <a:off x="5080607" y="2198979"/>
            <a:ext cx="7398387" cy="799195"/>
          </a:xfrm>
          <a:prstGeom prst="rect">
            <a:avLst/>
          </a:prstGeom>
        </p:spPr>
        <p:txBody>
          <a:bodyPr lIns="0" tIns="0" rIns="0" bIns="0" rtlCol="0" anchor="t">
            <a:spAutoFit/>
          </a:bodyPr>
          <a:lstStyle/>
          <a:p>
            <a:pPr algn="ctr">
              <a:lnSpc>
                <a:spcPts val="6200"/>
              </a:lnSpc>
            </a:pPr>
            <a:r>
              <a:rPr lang="en-US" sz="5535" spc="-354">
                <a:solidFill>
                  <a:srgbClr val="FFFFFF"/>
                </a:solidFill>
                <a:latin typeface="Inter"/>
                <a:ea typeface="Inter"/>
                <a:cs typeface="Inter"/>
                <a:sym typeface="Inter"/>
              </a:rPr>
              <a:t>AROUND THE WORLD</a:t>
            </a:r>
          </a:p>
        </p:txBody>
      </p:sp>
      <p:sp>
        <p:nvSpPr>
          <p:cNvPr id="5" name="TextBox 5"/>
          <p:cNvSpPr txBox="1"/>
          <p:nvPr/>
        </p:nvSpPr>
        <p:spPr>
          <a:xfrm>
            <a:off x="558272" y="3450510"/>
            <a:ext cx="2782861" cy="2397126"/>
          </a:xfrm>
          <a:prstGeom prst="rect">
            <a:avLst/>
          </a:prstGeom>
        </p:spPr>
        <p:txBody>
          <a:bodyPr lIns="0" tIns="0" rIns="0" bIns="0" rtlCol="0" anchor="t">
            <a:spAutoFit/>
          </a:bodyPr>
          <a:lstStyle/>
          <a:p>
            <a:pPr algn="just">
              <a:lnSpc>
                <a:spcPts val="1749"/>
              </a:lnSpc>
            </a:pPr>
            <a:r>
              <a:rPr lang="en-US" sz="1249" b="1" spc="19">
                <a:solidFill>
                  <a:srgbClr val="FFFFFF"/>
                </a:solidFill>
                <a:latin typeface="Inter Medium"/>
                <a:ea typeface="Inter Medium"/>
                <a:cs typeface="Inter Medium"/>
                <a:sym typeface="Inter Medium"/>
              </a:rPr>
              <a:t>Dominance of the United States: The map shows that the United States  is a major contributor to Netflix’s content library, with the darkest shade indicating the highest number of movies and TV shows. This aligns with the understanding that the U.S. is a significant hub for film and television production.</a:t>
            </a:r>
          </a:p>
          <a:p>
            <a:pPr marL="0" lvl="0" indent="0" algn="just">
              <a:lnSpc>
                <a:spcPts val="1749"/>
              </a:lnSpc>
            </a:pPr>
            <a:endParaRPr lang="en-US" sz="1249" b="1" spc="19">
              <a:solidFill>
                <a:srgbClr val="FFFFFF"/>
              </a:solidFill>
              <a:latin typeface="Inter Medium"/>
              <a:ea typeface="Inter Medium"/>
              <a:cs typeface="Inter Medium"/>
              <a:sym typeface="Inter Medium"/>
            </a:endParaRPr>
          </a:p>
        </p:txBody>
      </p:sp>
      <p:sp>
        <p:nvSpPr>
          <p:cNvPr id="6" name="TextBox 6"/>
          <p:cNvSpPr txBox="1"/>
          <p:nvPr/>
        </p:nvSpPr>
        <p:spPr>
          <a:xfrm>
            <a:off x="506221" y="6583628"/>
            <a:ext cx="2886963" cy="2052955"/>
          </a:xfrm>
          <a:prstGeom prst="rect">
            <a:avLst/>
          </a:prstGeom>
        </p:spPr>
        <p:txBody>
          <a:bodyPr lIns="0" tIns="0" rIns="0" bIns="0" rtlCol="0" anchor="t">
            <a:spAutoFit/>
          </a:bodyPr>
          <a:lstStyle/>
          <a:p>
            <a:pPr marL="0" lvl="0" indent="0" algn="just">
              <a:lnSpc>
                <a:spcPts val="1820"/>
              </a:lnSpc>
            </a:pPr>
            <a:r>
              <a:rPr lang="en-US" sz="1300" b="1" spc="20">
                <a:solidFill>
                  <a:srgbClr val="FFFFFF"/>
                </a:solidFill>
                <a:latin typeface="Inter Medium"/>
                <a:ea typeface="Inter Medium"/>
                <a:cs typeface="Inter Medium"/>
                <a:sym typeface="Inter Medium"/>
              </a:rPr>
              <a:t>Strong Contributions from India: India also stands out as a significant content provider, with a large number of movies and TV shows. This suggests that Netflix has a strong presence in the Indian market, likely driven by the country's prolific film industry (Bollywood) and regional cinema</a:t>
            </a:r>
          </a:p>
        </p:txBody>
      </p:sp>
      <p:sp>
        <p:nvSpPr>
          <p:cNvPr id="7" name="TextBox 7"/>
          <p:cNvSpPr txBox="1"/>
          <p:nvPr/>
        </p:nvSpPr>
        <p:spPr>
          <a:xfrm>
            <a:off x="14938020" y="3440985"/>
            <a:ext cx="3130188" cy="2469515"/>
          </a:xfrm>
          <a:prstGeom prst="rect">
            <a:avLst/>
          </a:prstGeom>
        </p:spPr>
        <p:txBody>
          <a:bodyPr lIns="0" tIns="0" rIns="0" bIns="0" rtlCol="0" anchor="t">
            <a:spAutoFit/>
          </a:bodyPr>
          <a:lstStyle/>
          <a:p>
            <a:pPr algn="just">
              <a:lnSpc>
                <a:spcPts val="1960"/>
              </a:lnSpc>
            </a:pPr>
            <a:r>
              <a:rPr lang="en-US" sz="1400" b="1" spc="22">
                <a:solidFill>
                  <a:srgbClr val="FFFFFF"/>
                </a:solidFill>
                <a:latin typeface="Inter Medium"/>
                <a:ea typeface="Inter Medium"/>
                <a:cs typeface="Inter Medium"/>
                <a:sym typeface="Inter Medium"/>
              </a:rPr>
              <a:t>Sparse Contributions from Other Regions: The map shows that many regions, particularly in Africa and some parts of Asia, have minimal content contributions. This could indicate either a lower production volume in these regions or that Netflix has not yet fully tapped into these markets.</a:t>
            </a:r>
          </a:p>
          <a:p>
            <a:pPr marL="0" lvl="0" indent="0" algn="just">
              <a:lnSpc>
                <a:spcPts val="1960"/>
              </a:lnSpc>
            </a:pPr>
            <a:endParaRPr lang="en-US" sz="1400" b="1" spc="22">
              <a:solidFill>
                <a:srgbClr val="FFFFFF"/>
              </a:solidFill>
              <a:latin typeface="Inter Medium"/>
              <a:ea typeface="Inter Medium"/>
              <a:cs typeface="Inter Medium"/>
              <a:sym typeface="Inter Medium"/>
            </a:endParaRPr>
          </a:p>
        </p:txBody>
      </p:sp>
      <p:sp>
        <p:nvSpPr>
          <p:cNvPr id="8" name="TextBox 8"/>
          <p:cNvSpPr txBox="1"/>
          <p:nvPr/>
        </p:nvSpPr>
        <p:spPr>
          <a:xfrm>
            <a:off x="14938020" y="7078928"/>
            <a:ext cx="2954020" cy="1974215"/>
          </a:xfrm>
          <a:prstGeom prst="rect">
            <a:avLst/>
          </a:prstGeom>
        </p:spPr>
        <p:txBody>
          <a:bodyPr lIns="0" tIns="0" rIns="0" bIns="0" rtlCol="0" anchor="t">
            <a:spAutoFit/>
          </a:bodyPr>
          <a:lstStyle/>
          <a:p>
            <a:pPr algn="just">
              <a:lnSpc>
                <a:spcPts val="1960"/>
              </a:lnSpc>
            </a:pPr>
            <a:r>
              <a:rPr lang="en-US" sz="1400" b="1" spc="22">
                <a:solidFill>
                  <a:srgbClr val="FFFFFF"/>
                </a:solidFill>
                <a:latin typeface="Inter Medium"/>
                <a:ea typeface="Inter Medium"/>
                <a:cs typeface="Inter Medium"/>
                <a:sym typeface="Inter Medium"/>
              </a:rPr>
              <a:t>Market Opportunities: There may be opportunities for Netflix to expand its content offerings in regions that currently contribute less, potentially by investing in or acquiring more local productions from underrepresented areas.</a:t>
            </a:r>
          </a:p>
          <a:p>
            <a:pPr marL="0" lvl="0" indent="0" algn="just">
              <a:lnSpc>
                <a:spcPts val="1960"/>
              </a:lnSpc>
            </a:pPr>
            <a:endParaRPr lang="en-US" sz="1400" b="1" spc="22">
              <a:solidFill>
                <a:srgbClr val="FFFFFF"/>
              </a:solidFill>
              <a:latin typeface="Inter Medium"/>
              <a:ea typeface="Inter Medium"/>
              <a:cs typeface="Inter Medium"/>
              <a:sym typeface="Inter Medium"/>
            </a:endParaRPr>
          </a:p>
        </p:txBody>
      </p:sp>
      <p:sp>
        <p:nvSpPr>
          <p:cNvPr id="9" name="TextBox 9"/>
          <p:cNvSpPr txBox="1"/>
          <p:nvPr/>
        </p:nvSpPr>
        <p:spPr>
          <a:xfrm>
            <a:off x="1028700" y="-452054"/>
            <a:ext cx="16680709" cy="1825400"/>
          </a:xfrm>
          <a:prstGeom prst="rect">
            <a:avLst/>
          </a:prstGeom>
        </p:spPr>
        <p:txBody>
          <a:bodyPr lIns="0" tIns="0" rIns="0" bIns="0" rtlCol="0" anchor="t">
            <a:spAutoFit/>
          </a:bodyPr>
          <a:lstStyle/>
          <a:p>
            <a:pPr algn="ctr">
              <a:lnSpc>
                <a:spcPts val="7191"/>
              </a:lnSpc>
              <a:spcBef>
                <a:spcPct val="0"/>
              </a:spcBef>
            </a:pPr>
            <a:r>
              <a:rPr lang="en-US" sz="6421" b="1" spc="-410">
                <a:solidFill>
                  <a:srgbClr val="FFFFFF"/>
                </a:solidFill>
                <a:latin typeface="Inter Bold"/>
                <a:ea typeface="Inter Bold"/>
                <a:cs typeface="Inter Bold"/>
                <a:sym typeface="Inter Bold"/>
              </a:rPr>
              <a:t> </a:t>
            </a:r>
          </a:p>
          <a:p>
            <a:pPr algn="ctr">
              <a:lnSpc>
                <a:spcPts val="7191"/>
              </a:lnSpc>
              <a:spcBef>
                <a:spcPct val="0"/>
              </a:spcBef>
            </a:pPr>
            <a:r>
              <a:rPr lang="en-US" sz="6421" b="1" spc="-410">
                <a:solidFill>
                  <a:srgbClr val="FFFFFF"/>
                </a:solidFill>
                <a:latin typeface="Inter Bold"/>
                <a:ea typeface="Inter Bold"/>
                <a:cs typeface="Inter Bold"/>
                <a:sym typeface="Inter Bold"/>
              </a:rPr>
              <a:t>TOTAL MOVIES AND TV SHOWS BY COUNTRY</a:t>
            </a:r>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10111" b="-10111"/>
            </a:stretch>
          </a:blipFill>
        </p:spPr>
      </p:sp>
      <p:sp>
        <p:nvSpPr>
          <p:cNvPr id="3" name="Freeform 3"/>
          <p:cNvSpPr/>
          <p:nvPr/>
        </p:nvSpPr>
        <p:spPr>
          <a:xfrm>
            <a:off x="2027769" y="1321126"/>
            <a:ext cx="13002478" cy="7035645"/>
          </a:xfrm>
          <a:custGeom>
            <a:avLst/>
            <a:gdLst/>
            <a:ahLst/>
            <a:cxnLst/>
            <a:rect l="l" t="t" r="r" b="b"/>
            <a:pathLst>
              <a:path w="13002478" h="7035645">
                <a:moveTo>
                  <a:pt x="0" y="0"/>
                </a:moveTo>
                <a:lnTo>
                  <a:pt x="13002478" y="0"/>
                </a:lnTo>
                <a:lnTo>
                  <a:pt x="13002478" y="7035645"/>
                </a:lnTo>
                <a:lnTo>
                  <a:pt x="0" y="7035645"/>
                </a:lnTo>
                <a:lnTo>
                  <a:pt x="0" y="0"/>
                </a:lnTo>
                <a:close/>
              </a:path>
            </a:pathLst>
          </a:custGeom>
          <a:blipFill>
            <a:blip r:embed="rId3"/>
            <a:stretch>
              <a:fillRect/>
            </a:stretch>
          </a:blipFill>
        </p:spPr>
      </p:sp>
      <p:sp>
        <p:nvSpPr>
          <p:cNvPr id="4" name="TextBox 4"/>
          <p:cNvSpPr txBox="1"/>
          <p:nvPr/>
        </p:nvSpPr>
        <p:spPr>
          <a:xfrm>
            <a:off x="4578883" y="307097"/>
            <a:ext cx="9773503" cy="1014095"/>
          </a:xfrm>
          <a:prstGeom prst="rect">
            <a:avLst/>
          </a:prstGeom>
        </p:spPr>
        <p:txBody>
          <a:bodyPr lIns="0" tIns="0" rIns="0" bIns="0" rtlCol="0" anchor="t">
            <a:spAutoFit/>
          </a:bodyPr>
          <a:lstStyle/>
          <a:p>
            <a:pPr algn="l">
              <a:lnSpc>
                <a:spcPts val="7839"/>
              </a:lnSpc>
            </a:pPr>
            <a:r>
              <a:rPr lang="en-US" sz="6999" b="1" spc="-447">
                <a:solidFill>
                  <a:srgbClr val="FFFFFF"/>
                </a:solidFill>
                <a:latin typeface="Inter Bold"/>
                <a:ea typeface="Inter Bold"/>
                <a:cs typeface="Inter Bold"/>
                <a:sym typeface="Inter Bold"/>
              </a:rPr>
              <a:t>TOP TEN GENRE</a:t>
            </a:r>
          </a:p>
        </p:txBody>
      </p:sp>
      <p:sp>
        <p:nvSpPr>
          <p:cNvPr id="5" name="TextBox 5"/>
          <p:cNvSpPr txBox="1"/>
          <p:nvPr/>
        </p:nvSpPr>
        <p:spPr>
          <a:xfrm>
            <a:off x="1401114" y="8555999"/>
            <a:ext cx="14972985" cy="963732"/>
          </a:xfrm>
          <a:prstGeom prst="rect">
            <a:avLst/>
          </a:prstGeom>
        </p:spPr>
        <p:txBody>
          <a:bodyPr lIns="0" tIns="0" rIns="0" bIns="0" rtlCol="0" anchor="t">
            <a:spAutoFit/>
          </a:bodyPr>
          <a:lstStyle/>
          <a:p>
            <a:pPr algn="l">
              <a:lnSpc>
                <a:spcPts val="2564"/>
              </a:lnSpc>
            </a:pPr>
            <a:r>
              <a:rPr lang="en-US" sz="1899" spc="113">
                <a:solidFill>
                  <a:srgbClr val="FFFFFF"/>
                </a:solidFill>
                <a:latin typeface="Inter"/>
                <a:ea typeface="Inter"/>
                <a:cs typeface="Inter"/>
                <a:sym typeface="Inter"/>
              </a:rPr>
              <a:t>Dramas are the most frequent genre on Netflix, followed by Comedies and action and Adventure. Kids' TV has the fewest entries among the top genres, suggesting a lesser focus on children’s content compared to others.</a:t>
            </a:r>
          </a:p>
          <a:p>
            <a:pPr marL="0" lvl="0" indent="0" algn="l">
              <a:lnSpc>
                <a:spcPts val="2564"/>
              </a:lnSpc>
              <a:spcBef>
                <a:spcPct val="0"/>
              </a:spcBef>
            </a:pPr>
            <a:endParaRPr lang="en-US" sz="1899" spc="113">
              <a:solidFill>
                <a:srgbClr val="FFFFFF"/>
              </a:solidFill>
              <a:latin typeface="Inter"/>
              <a:ea typeface="Inter"/>
              <a:cs typeface="Inter"/>
              <a:sym typeface="Inter"/>
            </a:endParaRPr>
          </a:p>
        </p:txBody>
      </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10111" b="-10111"/>
            </a:stretch>
          </a:blipFill>
        </p:spPr>
      </p:sp>
      <p:sp>
        <p:nvSpPr>
          <p:cNvPr id="4" name="TextBox 4"/>
          <p:cNvSpPr txBox="1"/>
          <p:nvPr/>
        </p:nvSpPr>
        <p:spPr>
          <a:xfrm>
            <a:off x="2566181" y="304739"/>
            <a:ext cx="13631183" cy="1014029"/>
          </a:xfrm>
          <a:prstGeom prst="rect">
            <a:avLst/>
          </a:prstGeom>
        </p:spPr>
        <p:txBody>
          <a:bodyPr lIns="0" tIns="0" rIns="0" bIns="0" rtlCol="0" anchor="t">
            <a:spAutoFit/>
          </a:bodyPr>
          <a:lstStyle/>
          <a:p>
            <a:pPr algn="l">
              <a:lnSpc>
                <a:spcPts val="7839"/>
              </a:lnSpc>
            </a:pPr>
            <a:r>
              <a:rPr lang="en-US" sz="6999" b="1" spc="-447">
                <a:solidFill>
                  <a:srgbClr val="FFFFFF"/>
                </a:solidFill>
                <a:latin typeface="Inter Bold"/>
                <a:ea typeface="Inter Bold"/>
                <a:cs typeface="Inter Bold"/>
                <a:sym typeface="Inter Bold"/>
              </a:rPr>
              <a:t>MOVIES AND TV SHOWS RATIO</a:t>
            </a:r>
          </a:p>
        </p:txBody>
      </p:sp>
      <p:sp>
        <p:nvSpPr>
          <p:cNvPr id="5" name="TextBox 5"/>
          <p:cNvSpPr txBox="1"/>
          <p:nvPr/>
        </p:nvSpPr>
        <p:spPr>
          <a:xfrm>
            <a:off x="1401114" y="8555999"/>
            <a:ext cx="14972985" cy="639948"/>
          </a:xfrm>
          <a:prstGeom prst="rect">
            <a:avLst/>
          </a:prstGeom>
        </p:spPr>
        <p:txBody>
          <a:bodyPr lIns="0" tIns="0" rIns="0" bIns="0" rtlCol="0" anchor="t">
            <a:spAutoFit/>
          </a:bodyPr>
          <a:lstStyle/>
          <a:p>
            <a:pPr marL="0" lvl="0" indent="0" algn="l">
              <a:lnSpc>
                <a:spcPts val="2564"/>
              </a:lnSpc>
              <a:spcBef>
                <a:spcPct val="0"/>
              </a:spcBef>
            </a:pPr>
            <a:r>
              <a:rPr lang="en-US" sz="1899" spc="113" dirty="0">
                <a:solidFill>
                  <a:srgbClr val="FFFFFF"/>
                </a:solidFill>
                <a:latin typeface="Inter"/>
                <a:ea typeface="Inter"/>
                <a:cs typeface="Inter"/>
                <a:sym typeface="Inter"/>
              </a:rPr>
              <a:t>Netflix's content is primarily movies, which make up 70.80% of the platform, while TV shows account for the remaining 29.20%, showcasing a strong focus on film content.</a:t>
            </a:r>
          </a:p>
        </p:txBody>
      </p:sp>
      <p:pic>
        <p:nvPicPr>
          <p:cNvPr id="7" name="Picture 6">
            <a:extLst>
              <a:ext uri="{FF2B5EF4-FFF2-40B4-BE49-F238E27FC236}">
                <a16:creationId xmlns:a16="http://schemas.microsoft.com/office/drawing/2014/main" id="{49A0DBB8-06C3-2446-A818-869474FEE8BB}"/>
              </a:ext>
            </a:extLst>
          </p:cNvPr>
          <p:cNvPicPr>
            <a:picLocks noChangeAspect="1"/>
          </p:cNvPicPr>
          <p:nvPr/>
        </p:nvPicPr>
        <p:blipFill>
          <a:blip r:embed="rId3"/>
          <a:stretch>
            <a:fillRect/>
          </a:stretch>
        </p:blipFill>
        <p:spPr>
          <a:xfrm>
            <a:off x="2113351" y="1623508"/>
            <a:ext cx="11804226" cy="6644192"/>
          </a:xfrm>
          <a:prstGeom prst="rect">
            <a:avLst/>
          </a:prstGeom>
        </p:spPr>
      </p:pic>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a:off x="3443836" y="2767602"/>
            <a:ext cx="10732908" cy="5679265"/>
          </a:xfrm>
          <a:custGeom>
            <a:avLst/>
            <a:gdLst/>
            <a:ahLst/>
            <a:cxnLst/>
            <a:rect l="l" t="t" r="r" b="b"/>
            <a:pathLst>
              <a:path w="10732908" h="5679265">
                <a:moveTo>
                  <a:pt x="0" y="0"/>
                </a:moveTo>
                <a:lnTo>
                  <a:pt x="10732908" y="0"/>
                </a:lnTo>
                <a:lnTo>
                  <a:pt x="10732908" y="5679266"/>
                </a:lnTo>
                <a:lnTo>
                  <a:pt x="0" y="5679266"/>
                </a:lnTo>
                <a:lnTo>
                  <a:pt x="0" y="0"/>
                </a:lnTo>
                <a:close/>
              </a:path>
            </a:pathLst>
          </a:custGeom>
          <a:blipFill>
            <a:blip r:embed="rId3"/>
            <a:stretch>
              <a:fillRect/>
            </a:stretch>
          </a:blipFill>
        </p:spPr>
      </p:sp>
      <p:sp>
        <p:nvSpPr>
          <p:cNvPr id="4" name="TextBox 4"/>
          <p:cNvSpPr txBox="1"/>
          <p:nvPr/>
        </p:nvSpPr>
        <p:spPr>
          <a:xfrm>
            <a:off x="254809" y="3455305"/>
            <a:ext cx="2851031" cy="3449955"/>
          </a:xfrm>
          <a:prstGeom prst="rect">
            <a:avLst/>
          </a:prstGeom>
        </p:spPr>
        <p:txBody>
          <a:bodyPr lIns="0" tIns="0" rIns="0" bIns="0" rtlCol="0" anchor="t">
            <a:spAutoFit/>
          </a:bodyPr>
          <a:lstStyle/>
          <a:p>
            <a:pPr algn="just">
              <a:lnSpc>
                <a:spcPts val="2520"/>
              </a:lnSpc>
            </a:pPr>
            <a:r>
              <a:rPr lang="en-US" sz="1800" b="1" spc="28">
                <a:solidFill>
                  <a:srgbClr val="FFFFFF"/>
                </a:solidFill>
                <a:latin typeface="Inter Medium"/>
                <a:ea typeface="Inter Medium"/>
                <a:cs typeface="Inter Medium"/>
                <a:sym typeface="Inter Medium"/>
              </a:rPr>
              <a:t>Age Mapped to Rating:</a:t>
            </a:r>
          </a:p>
          <a:p>
            <a:pPr algn="just">
              <a:lnSpc>
                <a:spcPts val="2520"/>
              </a:lnSpc>
            </a:pPr>
            <a:r>
              <a:rPr lang="en-US" sz="1800" b="1" spc="28">
                <a:solidFill>
                  <a:srgbClr val="FFFFFF"/>
                </a:solidFill>
                <a:latin typeface="Inter Medium"/>
                <a:ea typeface="Inter Medium"/>
                <a:cs typeface="Inter Medium"/>
                <a:sym typeface="Inter Medium"/>
              </a:rPr>
              <a:t> G: All Ages</a:t>
            </a:r>
          </a:p>
          <a:p>
            <a:pPr algn="just">
              <a:lnSpc>
                <a:spcPts val="2520"/>
              </a:lnSpc>
            </a:pPr>
            <a:r>
              <a:rPr lang="en-US" sz="1800" b="1" spc="28">
                <a:solidFill>
                  <a:srgbClr val="FFFFFF"/>
                </a:solidFill>
                <a:latin typeface="Inter Medium"/>
                <a:ea typeface="Inter Medium"/>
                <a:cs typeface="Inter Medium"/>
                <a:sym typeface="Inter Medium"/>
              </a:rPr>
              <a:t>TV-Y: All Children</a:t>
            </a:r>
          </a:p>
          <a:p>
            <a:pPr algn="just">
              <a:lnSpc>
                <a:spcPts val="2520"/>
              </a:lnSpc>
            </a:pPr>
            <a:r>
              <a:rPr lang="en-US" sz="1800" b="1" spc="28">
                <a:solidFill>
                  <a:srgbClr val="FFFFFF"/>
                </a:solidFill>
                <a:latin typeface="Inter Medium"/>
                <a:ea typeface="Inter Medium"/>
                <a:cs typeface="Inter Medium"/>
                <a:sym typeface="Inter Medium"/>
              </a:rPr>
              <a:t>TV-Y7: Older Children</a:t>
            </a:r>
          </a:p>
          <a:p>
            <a:pPr algn="just">
              <a:lnSpc>
                <a:spcPts val="2520"/>
              </a:lnSpc>
            </a:pPr>
            <a:r>
              <a:rPr lang="en-US" sz="1800" b="1" spc="28">
                <a:solidFill>
                  <a:srgbClr val="FFFFFF"/>
                </a:solidFill>
                <a:latin typeface="Inter Medium"/>
                <a:ea typeface="Inter Medium"/>
                <a:cs typeface="Inter Medium"/>
                <a:sym typeface="Inter Medium"/>
              </a:rPr>
              <a:t>TV-G: General Audience</a:t>
            </a:r>
          </a:p>
          <a:p>
            <a:pPr algn="just">
              <a:lnSpc>
                <a:spcPts val="2520"/>
              </a:lnSpc>
            </a:pPr>
            <a:r>
              <a:rPr lang="en-US" sz="1800" b="1" spc="28">
                <a:solidFill>
                  <a:srgbClr val="FFFFFF"/>
                </a:solidFill>
                <a:latin typeface="Inter Medium"/>
                <a:ea typeface="Inter Medium"/>
                <a:cs typeface="Inter Medium"/>
                <a:sym typeface="Inter Medium"/>
              </a:rPr>
              <a:t>TV-PG / PG: Parental Guidance Suggested</a:t>
            </a:r>
          </a:p>
          <a:p>
            <a:pPr algn="just">
              <a:lnSpc>
                <a:spcPts val="2520"/>
              </a:lnSpc>
            </a:pPr>
            <a:r>
              <a:rPr lang="en-US" sz="1800" b="1" spc="28">
                <a:solidFill>
                  <a:srgbClr val="FFFFFF"/>
                </a:solidFill>
                <a:latin typeface="Inter Medium"/>
                <a:ea typeface="Inter Medium"/>
                <a:cs typeface="Inter Medium"/>
                <a:sym typeface="Inter Medium"/>
              </a:rPr>
              <a:t>PG-13 / TV-14: Parents Strongly Cautioned</a:t>
            </a:r>
          </a:p>
          <a:p>
            <a:pPr algn="just">
              <a:lnSpc>
                <a:spcPts val="2520"/>
              </a:lnSpc>
            </a:pPr>
            <a:r>
              <a:rPr lang="en-US" sz="1800" b="1" spc="28">
                <a:solidFill>
                  <a:srgbClr val="FFFFFF"/>
                </a:solidFill>
                <a:latin typeface="Inter Medium"/>
                <a:ea typeface="Inter Medium"/>
                <a:cs typeface="Inter Medium"/>
                <a:sym typeface="Inter Medium"/>
              </a:rPr>
              <a:t>R: Restricted</a:t>
            </a:r>
          </a:p>
          <a:p>
            <a:pPr marL="0" lvl="0" indent="0" algn="just">
              <a:lnSpc>
                <a:spcPts val="2520"/>
              </a:lnSpc>
            </a:pPr>
            <a:r>
              <a:rPr lang="en-US" sz="1800" b="1" spc="28">
                <a:solidFill>
                  <a:srgbClr val="FFFFFF"/>
                </a:solidFill>
                <a:latin typeface="Inter Medium"/>
                <a:ea typeface="Inter Medium"/>
                <a:cs typeface="Inter Medium"/>
                <a:sym typeface="Inter Medium"/>
              </a:rPr>
              <a:t>TV-MA: Adult Audience</a:t>
            </a:r>
          </a:p>
        </p:txBody>
      </p:sp>
      <p:sp>
        <p:nvSpPr>
          <p:cNvPr id="5" name="TextBox 5"/>
          <p:cNvSpPr txBox="1"/>
          <p:nvPr/>
        </p:nvSpPr>
        <p:spPr>
          <a:xfrm>
            <a:off x="14510119" y="3040478"/>
            <a:ext cx="3551085" cy="5406390"/>
          </a:xfrm>
          <a:prstGeom prst="rect">
            <a:avLst/>
          </a:prstGeom>
        </p:spPr>
        <p:txBody>
          <a:bodyPr lIns="0" tIns="0" rIns="0" bIns="0" rtlCol="0" anchor="t">
            <a:spAutoFit/>
          </a:bodyPr>
          <a:lstStyle/>
          <a:p>
            <a:pPr algn="just">
              <a:lnSpc>
                <a:spcPts val="3079"/>
              </a:lnSpc>
            </a:pPr>
            <a:r>
              <a:rPr lang="en-US" sz="2199" b="1" spc="35">
                <a:solidFill>
                  <a:srgbClr val="FFFFFF"/>
                </a:solidFill>
                <a:latin typeface="Inter Medium"/>
                <a:ea typeface="Inter Medium"/>
                <a:cs typeface="Inter Medium"/>
                <a:sym typeface="Inter Medium"/>
              </a:rPr>
              <a:t>Insights:</a:t>
            </a:r>
          </a:p>
          <a:p>
            <a:pPr algn="just">
              <a:lnSpc>
                <a:spcPts val="2380"/>
              </a:lnSpc>
            </a:pPr>
            <a:r>
              <a:rPr lang="en-US" sz="1700" b="1" spc="27">
                <a:solidFill>
                  <a:srgbClr val="FFFFFF"/>
                </a:solidFill>
                <a:latin typeface="Inter Medium"/>
                <a:ea typeface="Inter Medium"/>
                <a:cs typeface="Inter Medium"/>
                <a:sym typeface="Inter Medium"/>
              </a:rPr>
              <a:t>The largest portions of content are aimed at mature audiences (TV-MA, TV-14, and R), indicating that Netflix has a strong focus on adult-oriented content.</a:t>
            </a:r>
          </a:p>
          <a:p>
            <a:pPr algn="just">
              <a:lnSpc>
                <a:spcPts val="2380"/>
              </a:lnSpc>
            </a:pPr>
            <a:r>
              <a:rPr lang="en-US" sz="1700" b="1" spc="27">
                <a:solidFill>
                  <a:srgbClr val="FFFFFF"/>
                </a:solidFill>
                <a:latin typeface="Inter Medium"/>
                <a:ea typeface="Inter Medium"/>
                <a:cs typeface="Inter Medium"/>
                <a:sym typeface="Inter Medium"/>
              </a:rPr>
              <a:t>There is still a suitable amount of content for younger audiences, although it makes up a smaller proportion of the overall library.</a:t>
            </a:r>
          </a:p>
          <a:p>
            <a:pPr algn="just">
              <a:lnSpc>
                <a:spcPts val="2380"/>
              </a:lnSpc>
            </a:pPr>
            <a:r>
              <a:rPr lang="en-US" sz="1700" b="1" spc="27">
                <a:solidFill>
                  <a:srgbClr val="FFFFFF"/>
                </a:solidFill>
                <a:latin typeface="Inter Medium"/>
                <a:ea typeface="Inter Medium"/>
                <a:cs typeface="Inter Medium"/>
                <a:sym typeface="Inter Medium"/>
              </a:rPr>
              <a:t>The distribution suggests that Netflix is heavily weighted towards providing content that appeals to teens and adults, with fewer options available for younger children.</a:t>
            </a:r>
          </a:p>
          <a:p>
            <a:pPr marL="0" lvl="0" indent="0" algn="just">
              <a:lnSpc>
                <a:spcPts val="2380"/>
              </a:lnSpc>
            </a:pPr>
            <a:endParaRPr lang="en-US" sz="1700" b="1" spc="27">
              <a:solidFill>
                <a:srgbClr val="FFFFFF"/>
              </a:solidFill>
              <a:latin typeface="Inter Medium"/>
              <a:ea typeface="Inter Medium"/>
              <a:cs typeface="Inter Medium"/>
              <a:sym typeface="Inter Medium"/>
            </a:endParaRPr>
          </a:p>
        </p:txBody>
      </p:sp>
      <p:sp>
        <p:nvSpPr>
          <p:cNvPr id="6" name="TextBox 6"/>
          <p:cNvSpPr txBox="1"/>
          <p:nvPr/>
        </p:nvSpPr>
        <p:spPr>
          <a:xfrm>
            <a:off x="5752569" y="547864"/>
            <a:ext cx="6115441" cy="1825400"/>
          </a:xfrm>
          <a:prstGeom prst="rect">
            <a:avLst/>
          </a:prstGeom>
        </p:spPr>
        <p:txBody>
          <a:bodyPr lIns="0" tIns="0" rIns="0" bIns="0" rtlCol="0" anchor="t">
            <a:spAutoFit/>
          </a:bodyPr>
          <a:lstStyle/>
          <a:p>
            <a:pPr algn="ctr">
              <a:lnSpc>
                <a:spcPts val="7191"/>
              </a:lnSpc>
            </a:pPr>
            <a:r>
              <a:rPr lang="en-US" sz="6421" b="1" spc="-410">
                <a:solidFill>
                  <a:srgbClr val="FFFFFF"/>
                </a:solidFill>
                <a:latin typeface="Inter Bold"/>
                <a:ea typeface="Inter Bold"/>
                <a:cs typeface="Inter Bold"/>
                <a:sym typeface="Inter Bold"/>
              </a:rPr>
              <a:t> TOP 10 RATINGS</a:t>
            </a:r>
          </a:p>
          <a:p>
            <a:pPr algn="ctr">
              <a:lnSpc>
                <a:spcPts val="7191"/>
              </a:lnSpc>
              <a:spcBef>
                <a:spcPct val="0"/>
              </a:spcBef>
            </a:pPr>
            <a:endParaRPr lang="en-US" sz="6421" b="1" spc="-410">
              <a:solidFill>
                <a:srgbClr val="FFFFFF"/>
              </a:solidFill>
              <a:latin typeface="Inter Bold"/>
              <a:ea typeface="Inter Bold"/>
              <a:cs typeface="Inter Bold"/>
              <a:sym typeface="Inter Bold"/>
            </a:endParaRPr>
          </a:p>
        </p:txBody>
      </p:sp>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4" name="TextBox 4"/>
          <p:cNvSpPr txBox="1"/>
          <p:nvPr/>
        </p:nvSpPr>
        <p:spPr>
          <a:xfrm>
            <a:off x="4669444" y="47625"/>
            <a:ext cx="9427556" cy="942340"/>
          </a:xfrm>
          <a:prstGeom prst="rect">
            <a:avLst/>
          </a:prstGeom>
        </p:spPr>
        <p:txBody>
          <a:bodyPr wrap="square" lIns="0" tIns="0" rIns="0" bIns="0" rtlCol="0" anchor="t">
            <a:spAutoFit/>
          </a:bodyPr>
          <a:lstStyle/>
          <a:p>
            <a:pPr algn="ctr">
              <a:lnSpc>
                <a:spcPts val="7280"/>
              </a:lnSpc>
              <a:spcBef>
                <a:spcPct val="0"/>
              </a:spcBef>
            </a:pPr>
            <a:r>
              <a:rPr lang="en-US" sz="6500" b="1" spc="-416" dirty="0">
                <a:solidFill>
                  <a:srgbClr val="FFFFFF"/>
                </a:solidFill>
                <a:latin typeface="Inter Bold"/>
                <a:ea typeface="Inter Bold"/>
                <a:cs typeface="Inter Bold"/>
                <a:sym typeface="Inter Bold"/>
              </a:rPr>
              <a:t>NETFLIX DASHBOARD</a:t>
            </a:r>
          </a:p>
        </p:txBody>
      </p:sp>
      <p:pic>
        <p:nvPicPr>
          <p:cNvPr id="6" name="Picture 5">
            <a:extLst>
              <a:ext uri="{FF2B5EF4-FFF2-40B4-BE49-F238E27FC236}">
                <a16:creationId xmlns:a16="http://schemas.microsoft.com/office/drawing/2014/main" id="{53ACE452-0E18-3C41-13F9-23777A9F73D9}"/>
              </a:ext>
            </a:extLst>
          </p:cNvPr>
          <p:cNvPicPr>
            <a:picLocks noChangeAspect="1"/>
          </p:cNvPicPr>
          <p:nvPr/>
        </p:nvPicPr>
        <p:blipFill>
          <a:blip r:embed="rId3"/>
          <a:stretch>
            <a:fillRect/>
          </a:stretch>
        </p:blipFill>
        <p:spPr>
          <a:xfrm>
            <a:off x="1143000" y="1393071"/>
            <a:ext cx="15765150" cy="8490823"/>
          </a:xfrm>
          <a:prstGeom prst="rect">
            <a:avLst/>
          </a:prstGeom>
        </p:spPr>
      </p:pic>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10111" b="-10111"/>
            </a:stretch>
          </a:blipFill>
        </p:spPr>
      </p:sp>
      <p:grpSp>
        <p:nvGrpSpPr>
          <p:cNvPr id="3" name="Group 3"/>
          <p:cNvGrpSpPr/>
          <p:nvPr/>
        </p:nvGrpSpPr>
        <p:grpSpPr>
          <a:xfrm>
            <a:off x="860975" y="1419835"/>
            <a:ext cx="16230600" cy="8090053"/>
            <a:chOff x="0" y="0"/>
            <a:chExt cx="5433327" cy="2708212"/>
          </a:xfrm>
        </p:grpSpPr>
        <p:sp>
          <p:nvSpPr>
            <p:cNvPr id="4" name="Freeform 4"/>
            <p:cNvSpPr/>
            <p:nvPr/>
          </p:nvSpPr>
          <p:spPr>
            <a:xfrm>
              <a:off x="0" y="0"/>
              <a:ext cx="5433327" cy="2708212"/>
            </a:xfrm>
            <a:custGeom>
              <a:avLst/>
              <a:gdLst/>
              <a:ahLst/>
              <a:cxnLst/>
              <a:rect l="l" t="t" r="r" b="b"/>
              <a:pathLst>
                <a:path w="5433327" h="2708212">
                  <a:moveTo>
                    <a:pt x="7155" y="0"/>
                  </a:moveTo>
                  <a:lnTo>
                    <a:pt x="5426172" y="0"/>
                  </a:lnTo>
                  <a:cubicBezTo>
                    <a:pt x="5430124" y="0"/>
                    <a:pt x="5433327" y="3203"/>
                    <a:pt x="5433327" y="7155"/>
                  </a:cubicBezTo>
                  <a:lnTo>
                    <a:pt x="5433327" y="2701057"/>
                  </a:lnTo>
                  <a:cubicBezTo>
                    <a:pt x="5433327" y="2702955"/>
                    <a:pt x="5432573" y="2704774"/>
                    <a:pt x="5431231" y="2706116"/>
                  </a:cubicBezTo>
                  <a:cubicBezTo>
                    <a:pt x="5429889" y="2707458"/>
                    <a:pt x="5428069" y="2708212"/>
                    <a:pt x="5426172" y="2708212"/>
                  </a:cubicBezTo>
                  <a:lnTo>
                    <a:pt x="7155" y="2708212"/>
                  </a:lnTo>
                  <a:cubicBezTo>
                    <a:pt x="5257" y="2708212"/>
                    <a:pt x="3437" y="2707458"/>
                    <a:pt x="2096" y="2706116"/>
                  </a:cubicBezTo>
                  <a:cubicBezTo>
                    <a:pt x="754" y="2704774"/>
                    <a:pt x="0" y="2702955"/>
                    <a:pt x="0" y="2701057"/>
                  </a:cubicBezTo>
                  <a:lnTo>
                    <a:pt x="0" y="7155"/>
                  </a:lnTo>
                  <a:cubicBezTo>
                    <a:pt x="0" y="5257"/>
                    <a:pt x="754" y="3437"/>
                    <a:pt x="2096" y="2096"/>
                  </a:cubicBezTo>
                  <a:cubicBezTo>
                    <a:pt x="3437" y="754"/>
                    <a:pt x="5257" y="0"/>
                    <a:pt x="7155" y="0"/>
                  </a:cubicBezTo>
                  <a:close/>
                </a:path>
              </a:pathLst>
            </a:custGeom>
            <a:solidFill>
              <a:srgbClr val="D61525">
                <a:alpha val="60000"/>
              </a:srgbClr>
            </a:solidFill>
          </p:spPr>
        </p:sp>
        <p:sp>
          <p:nvSpPr>
            <p:cNvPr id="5" name="TextBox 5"/>
            <p:cNvSpPr txBox="1"/>
            <p:nvPr/>
          </p:nvSpPr>
          <p:spPr>
            <a:xfrm>
              <a:off x="0" y="85725"/>
              <a:ext cx="5433327" cy="2622487"/>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3401574" y="436389"/>
            <a:ext cx="10728624" cy="1382756"/>
          </a:xfrm>
          <a:prstGeom prst="rect">
            <a:avLst/>
          </a:prstGeom>
        </p:spPr>
        <p:txBody>
          <a:bodyPr lIns="0" tIns="0" rIns="0" bIns="0" rtlCol="0" anchor="t">
            <a:spAutoFit/>
          </a:bodyPr>
          <a:lstStyle/>
          <a:p>
            <a:pPr algn="ctr">
              <a:lnSpc>
                <a:spcPts val="5449"/>
              </a:lnSpc>
            </a:pPr>
            <a:r>
              <a:rPr lang="en-US" sz="4865" b="1" spc="-311">
                <a:solidFill>
                  <a:srgbClr val="FFFFFF"/>
                </a:solidFill>
                <a:latin typeface="Inter Bold"/>
                <a:ea typeface="Inter Bold"/>
                <a:cs typeface="Inter Bold"/>
                <a:sym typeface="Inter Bold"/>
              </a:rPr>
              <a:t>OVERALL INSIGHTS AND CONCLUSION</a:t>
            </a:r>
          </a:p>
          <a:p>
            <a:pPr algn="ctr">
              <a:lnSpc>
                <a:spcPts val="5449"/>
              </a:lnSpc>
            </a:pPr>
            <a:endParaRPr lang="en-US" sz="4865" b="1" spc="-311">
              <a:solidFill>
                <a:srgbClr val="FFFFFF"/>
              </a:solidFill>
              <a:latin typeface="Inter Bold"/>
              <a:ea typeface="Inter Bold"/>
              <a:cs typeface="Inter Bold"/>
              <a:sym typeface="Inter Bold"/>
            </a:endParaRPr>
          </a:p>
        </p:txBody>
      </p:sp>
      <p:sp>
        <p:nvSpPr>
          <p:cNvPr id="7" name="TextBox 7"/>
          <p:cNvSpPr txBox="1"/>
          <p:nvPr/>
        </p:nvSpPr>
        <p:spPr>
          <a:xfrm>
            <a:off x="2075803" y="2540329"/>
            <a:ext cx="13380165" cy="5975547"/>
          </a:xfrm>
          <a:prstGeom prst="rect">
            <a:avLst/>
          </a:prstGeom>
        </p:spPr>
        <p:txBody>
          <a:bodyPr lIns="0" tIns="0" rIns="0" bIns="0" rtlCol="0" anchor="t">
            <a:spAutoFit/>
          </a:bodyPr>
          <a:lstStyle/>
          <a:p>
            <a:pPr marL="410209" lvl="1" indent="-205105" algn="just">
              <a:lnSpc>
                <a:spcPts val="2564"/>
              </a:lnSpc>
              <a:buFont typeface="Arial"/>
              <a:buChar char="•"/>
            </a:pPr>
            <a:r>
              <a:rPr lang="en-US" sz="1899" spc="113" dirty="0">
                <a:solidFill>
                  <a:srgbClr val="FFFFFF"/>
                </a:solidFill>
                <a:latin typeface="Inter"/>
                <a:ea typeface="Inter"/>
                <a:cs typeface="Inter"/>
                <a:sym typeface="Inter"/>
              </a:rPr>
              <a:t>Content Focus: Netflix's content library is heavily focused on movies, which constitute about 70.80% of the total content, compared to 29.20% for TV shows. This suggests a strategic preference for movies over TV shows, potentially due to their broader appeal or shorter production timelines.</a:t>
            </a:r>
          </a:p>
          <a:p>
            <a:pPr marL="410209" lvl="1" indent="-205105" algn="just">
              <a:lnSpc>
                <a:spcPts val="2564"/>
              </a:lnSpc>
              <a:buFont typeface="Arial"/>
              <a:buChar char="•"/>
            </a:pPr>
            <a:r>
              <a:rPr lang="en-US" sz="1899" spc="113" dirty="0">
                <a:solidFill>
                  <a:srgbClr val="FFFFFF"/>
                </a:solidFill>
                <a:latin typeface="Inter"/>
                <a:ea typeface="Inter"/>
                <a:cs typeface="Inter"/>
                <a:sym typeface="Inter"/>
              </a:rPr>
              <a:t>Genre Popularity: The most popular genre on Netflix is drama, followed by comedies and action &amp; adventure. This indicates a strong audience preference for narrative-driven content and diverse genres that cater to various tastes.</a:t>
            </a:r>
          </a:p>
          <a:p>
            <a:pPr marL="410209" lvl="1" indent="-205105" algn="just">
              <a:lnSpc>
                <a:spcPts val="2564"/>
              </a:lnSpc>
              <a:buFont typeface="Arial"/>
              <a:buChar char="•"/>
            </a:pPr>
            <a:r>
              <a:rPr lang="en-US" sz="1899" spc="113" dirty="0">
                <a:solidFill>
                  <a:srgbClr val="FFFFFF"/>
                </a:solidFill>
                <a:latin typeface="Inter"/>
                <a:ea typeface="Inter"/>
                <a:cs typeface="Inter"/>
                <a:sym typeface="Inter"/>
              </a:rPr>
              <a:t>Regional Content Distribution: The United States and India are the leading contributors to Netflix’s content library, highlighting these countries' significant role in global entertainment. Other countries like the India UK, Canada, and Japan also contribute, but there is less content from Africa and some parts of Asia, indicating potential areas for growth and expansion.</a:t>
            </a:r>
          </a:p>
          <a:p>
            <a:pPr marL="410209" lvl="1" indent="-205105" algn="just">
              <a:lnSpc>
                <a:spcPts val="2564"/>
              </a:lnSpc>
              <a:buFont typeface="Arial"/>
              <a:buChar char="•"/>
            </a:pPr>
            <a:r>
              <a:rPr lang="en-US" sz="1899" spc="113" dirty="0">
                <a:solidFill>
                  <a:srgbClr val="FFFFFF"/>
                </a:solidFill>
                <a:latin typeface="Inter"/>
                <a:ea typeface="Inter"/>
                <a:cs typeface="Inter"/>
                <a:sym typeface="Inter"/>
              </a:rPr>
              <a:t>Content Trends: There was a significant increase in content additions around 2019, suggesting a period of rapid expansion for Netflix. This could be attributed to Netflix's efforts to strengthen its catalog to compete with other streaming services.</a:t>
            </a:r>
          </a:p>
          <a:p>
            <a:pPr marL="410209" lvl="1" indent="-205105" algn="just">
              <a:lnSpc>
                <a:spcPts val="2564"/>
              </a:lnSpc>
              <a:buFont typeface="Arial"/>
              <a:buChar char="•"/>
            </a:pPr>
            <a:r>
              <a:rPr lang="en-US" sz="1899" spc="113" dirty="0">
                <a:solidFill>
                  <a:srgbClr val="FFFFFF"/>
                </a:solidFill>
                <a:latin typeface="Inter"/>
                <a:ea typeface="Inter"/>
                <a:cs typeface="Inter"/>
                <a:sym typeface="Inter"/>
              </a:rPr>
              <a:t>Viewer Demographics: A large portion of Netflix's content is targeted at mature audiences (TV-MA, TV-14, and R), with less content available for younger viewers. This shows a strategic focus on adult content, which aligns with the viewing habits of a significant portion of Netflix’s subscriber base.</a:t>
            </a:r>
          </a:p>
          <a:p>
            <a:pPr algn="just">
              <a:lnSpc>
                <a:spcPts val="2564"/>
              </a:lnSpc>
            </a:pPr>
            <a:endParaRPr lang="en-US" sz="1899" spc="113" dirty="0">
              <a:solidFill>
                <a:srgbClr val="FFFFFF"/>
              </a:solidFill>
              <a:latin typeface="Inter"/>
              <a:ea typeface="Inter"/>
              <a:cs typeface="Inter"/>
              <a:sym typeface="Inter"/>
            </a:endParaRPr>
          </a:p>
          <a:p>
            <a:pPr algn="just">
              <a:lnSpc>
                <a:spcPts val="2564"/>
              </a:lnSpc>
            </a:pPr>
            <a:endParaRPr lang="en-US" sz="1899" spc="113" dirty="0">
              <a:solidFill>
                <a:srgbClr val="FFFFFF"/>
              </a:solidFill>
              <a:latin typeface="Inter"/>
              <a:ea typeface="Inter"/>
              <a:cs typeface="Inter"/>
              <a:sym typeface="Inter"/>
            </a:endParaRPr>
          </a:p>
        </p:txBody>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10111" b="-10111"/>
            </a:stretch>
          </a:blipFill>
        </p:spPr>
      </p:sp>
      <p:grpSp>
        <p:nvGrpSpPr>
          <p:cNvPr id="3" name="Group 3"/>
          <p:cNvGrpSpPr>
            <a:grpSpLocks noChangeAspect="1"/>
          </p:cNvGrpSpPr>
          <p:nvPr/>
        </p:nvGrpSpPr>
        <p:grpSpPr>
          <a:xfrm>
            <a:off x="-1072663" y="-1098640"/>
            <a:ext cx="6662945" cy="12484281"/>
            <a:chOff x="0" y="0"/>
            <a:chExt cx="3388360" cy="6348730"/>
          </a:xfrm>
        </p:grpSpPr>
        <p:sp>
          <p:nvSpPr>
            <p:cNvPr id="4" name="Freeform 4"/>
            <p:cNvSpPr/>
            <p:nvPr/>
          </p:nvSpPr>
          <p:spPr>
            <a:xfrm>
              <a:off x="-452120" y="-452120"/>
              <a:ext cx="4292600" cy="7254240"/>
            </a:xfrm>
            <a:custGeom>
              <a:avLst/>
              <a:gdLst/>
              <a:ahLst/>
              <a:cxnLst/>
              <a:rect l="l" t="t" r="r" b="b"/>
              <a:pathLst>
                <a:path w="4292600" h="7254240">
                  <a:moveTo>
                    <a:pt x="3606800" y="2146300"/>
                  </a:moveTo>
                  <a:cubicBezTo>
                    <a:pt x="4292600" y="961390"/>
                    <a:pt x="3331210" y="0"/>
                    <a:pt x="2146300" y="685800"/>
                  </a:cubicBezTo>
                  <a:cubicBezTo>
                    <a:pt x="961390" y="0"/>
                    <a:pt x="0" y="961390"/>
                    <a:pt x="685800" y="2146300"/>
                  </a:cubicBezTo>
                  <a:cubicBezTo>
                    <a:pt x="323850" y="2772410"/>
                    <a:pt x="420370" y="3335020"/>
                    <a:pt x="767080" y="3627120"/>
                  </a:cubicBezTo>
                  <a:cubicBezTo>
                    <a:pt x="420370" y="3919220"/>
                    <a:pt x="323850" y="4481830"/>
                    <a:pt x="685800" y="5107940"/>
                  </a:cubicBezTo>
                  <a:cubicBezTo>
                    <a:pt x="0" y="6292850"/>
                    <a:pt x="961390" y="7254240"/>
                    <a:pt x="2146300" y="6568440"/>
                  </a:cubicBezTo>
                  <a:cubicBezTo>
                    <a:pt x="3331210" y="7254240"/>
                    <a:pt x="4292600" y="6292850"/>
                    <a:pt x="3606800" y="5107940"/>
                  </a:cubicBezTo>
                  <a:cubicBezTo>
                    <a:pt x="3968750" y="4481830"/>
                    <a:pt x="3872230" y="3919220"/>
                    <a:pt x="3525520" y="3627120"/>
                  </a:cubicBezTo>
                  <a:cubicBezTo>
                    <a:pt x="3872230" y="3335020"/>
                    <a:pt x="3968750" y="2771140"/>
                    <a:pt x="3606800" y="2146300"/>
                  </a:cubicBezTo>
                  <a:close/>
                </a:path>
              </a:pathLst>
            </a:custGeom>
            <a:solidFill>
              <a:srgbClr val="FFFFFF"/>
            </a:solidFill>
          </p:spPr>
        </p:sp>
        <p:sp>
          <p:nvSpPr>
            <p:cNvPr id="5" name="Freeform 5"/>
            <p:cNvSpPr/>
            <p:nvPr/>
          </p:nvSpPr>
          <p:spPr>
            <a:xfrm rot="3474000">
              <a:off x="-1592453" y="394355"/>
              <a:ext cx="6572672" cy="5558749"/>
            </a:xfrm>
            <a:custGeom>
              <a:avLst/>
              <a:gdLst/>
              <a:ahLst/>
              <a:cxnLst/>
              <a:rect l="l" t="t" r="r" b="b"/>
              <a:pathLst>
                <a:path w="6572672" h="5558749">
                  <a:moveTo>
                    <a:pt x="6369186" y="3805693"/>
                  </a:moveTo>
                  <a:cubicBezTo>
                    <a:pt x="6240959" y="4010104"/>
                    <a:pt x="6033883" y="4192037"/>
                    <a:pt x="5771684" y="4330397"/>
                  </a:cubicBezTo>
                  <a:lnTo>
                    <a:pt x="5765082" y="4333752"/>
                  </a:lnTo>
                  <a:lnTo>
                    <a:pt x="5764935" y="4341156"/>
                  </a:lnTo>
                  <a:cubicBezTo>
                    <a:pt x="5754484" y="4637437"/>
                    <a:pt x="5680812" y="4903055"/>
                    <a:pt x="5552586" y="5107465"/>
                  </a:cubicBezTo>
                  <a:cubicBezTo>
                    <a:pt x="5370369" y="5397944"/>
                    <a:pt x="5086594" y="5558750"/>
                    <a:pt x="4773353" y="5546655"/>
                  </a:cubicBezTo>
                  <a:cubicBezTo>
                    <a:pt x="4383248" y="5532818"/>
                    <a:pt x="4018342" y="5258937"/>
                    <a:pt x="3774365" y="4797057"/>
                  </a:cubicBezTo>
                  <a:lnTo>
                    <a:pt x="3771011" y="4790455"/>
                  </a:lnTo>
                  <a:lnTo>
                    <a:pt x="3763607" y="4790308"/>
                  </a:lnTo>
                  <a:cubicBezTo>
                    <a:pt x="3426404" y="4778174"/>
                    <a:pt x="3134565" y="4686555"/>
                    <a:pt x="2918633" y="4524115"/>
                  </a:cubicBezTo>
                  <a:cubicBezTo>
                    <a:pt x="2722468" y="4375575"/>
                    <a:pt x="2596264" y="4170475"/>
                    <a:pt x="2566076" y="3946148"/>
                  </a:cubicBezTo>
                  <a:lnTo>
                    <a:pt x="2563543" y="3931067"/>
                  </a:lnTo>
                  <a:lnTo>
                    <a:pt x="2548862" y="3935350"/>
                  </a:lnTo>
                  <a:cubicBezTo>
                    <a:pt x="2333357" y="4004055"/>
                    <a:pt x="2094175" y="3981447"/>
                    <a:pt x="1875064" y="3869486"/>
                  </a:cubicBezTo>
                  <a:cubicBezTo>
                    <a:pt x="1635913" y="3746452"/>
                    <a:pt x="1424658" y="3523980"/>
                    <a:pt x="1266571" y="3223921"/>
                  </a:cubicBezTo>
                  <a:lnTo>
                    <a:pt x="1263216" y="3217319"/>
                  </a:lnTo>
                  <a:lnTo>
                    <a:pt x="1255812" y="3217172"/>
                  </a:lnTo>
                  <a:cubicBezTo>
                    <a:pt x="733787" y="3198540"/>
                    <a:pt x="329464" y="2989885"/>
                    <a:pt x="147221" y="2644687"/>
                  </a:cubicBezTo>
                  <a:cubicBezTo>
                    <a:pt x="0" y="2367935"/>
                    <a:pt x="20594" y="2043535"/>
                    <a:pt x="202810" y="1753057"/>
                  </a:cubicBezTo>
                  <a:cubicBezTo>
                    <a:pt x="331037" y="1548646"/>
                    <a:pt x="538113" y="1366713"/>
                    <a:pt x="800312" y="1228353"/>
                  </a:cubicBezTo>
                  <a:lnTo>
                    <a:pt x="806914" y="1224998"/>
                  </a:lnTo>
                  <a:lnTo>
                    <a:pt x="807061" y="1217594"/>
                  </a:lnTo>
                  <a:cubicBezTo>
                    <a:pt x="817512" y="921313"/>
                    <a:pt x="891184" y="655695"/>
                    <a:pt x="1019410" y="451285"/>
                  </a:cubicBezTo>
                  <a:cubicBezTo>
                    <a:pt x="1201627" y="160806"/>
                    <a:pt x="1485402" y="0"/>
                    <a:pt x="1798643" y="12095"/>
                  </a:cubicBezTo>
                  <a:cubicBezTo>
                    <a:pt x="2188748" y="25932"/>
                    <a:pt x="2553655" y="299813"/>
                    <a:pt x="2797631" y="761693"/>
                  </a:cubicBezTo>
                  <a:lnTo>
                    <a:pt x="2800985" y="768295"/>
                  </a:lnTo>
                  <a:lnTo>
                    <a:pt x="2808389" y="768442"/>
                  </a:lnTo>
                  <a:cubicBezTo>
                    <a:pt x="3146668" y="781251"/>
                    <a:pt x="3438507" y="872870"/>
                    <a:pt x="3654439" y="1035309"/>
                  </a:cubicBezTo>
                  <a:cubicBezTo>
                    <a:pt x="3850604" y="1183850"/>
                    <a:pt x="3976808" y="1388950"/>
                    <a:pt x="4006996" y="1613276"/>
                  </a:cubicBezTo>
                  <a:lnTo>
                    <a:pt x="4009529" y="1628358"/>
                  </a:lnTo>
                  <a:lnTo>
                    <a:pt x="4024210" y="1624074"/>
                  </a:lnTo>
                  <a:cubicBezTo>
                    <a:pt x="4239715" y="1555370"/>
                    <a:pt x="4478897" y="1577978"/>
                    <a:pt x="4698008" y="1689939"/>
                  </a:cubicBezTo>
                  <a:cubicBezTo>
                    <a:pt x="4937159" y="1812973"/>
                    <a:pt x="5148414" y="2035445"/>
                    <a:pt x="5306501" y="2335504"/>
                  </a:cubicBezTo>
                  <a:lnTo>
                    <a:pt x="5309856" y="2342106"/>
                  </a:lnTo>
                  <a:lnTo>
                    <a:pt x="5317259" y="2342253"/>
                  </a:lnTo>
                  <a:cubicBezTo>
                    <a:pt x="5840361" y="2361560"/>
                    <a:pt x="6244683" y="2570215"/>
                    <a:pt x="6426927" y="2915412"/>
                  </a:cubicBezTo>
                  <a:cubicBezTo>
                    <a:pt x="6572671" y="3189739"/>
                    <a:pt x="6551402" y="3515215"/>
                    <a:pt x="6369186" y="3805693"/>
                  </a:cubicBezTo>
                  <a:cubicBezTo>
                    <a:pt x="6369186" y="3805693"/>
                    <a:pt x="6369186" y="3805693"/>
                    <a:pt x="6369186" y="3805693"/>
                  </a:cubicBezTo>
                  <a:close/>
                </a:path>
              </a:pathLst>
            </a:custGeom>
            <a:blipFill>
              <a:blip r:embed="rId3"/>
              <a:stretch>
                <a:fillRect l="-26719" t="-16497" r="-25802" b="-18187"/>
              </a:stretch>
            </a:blipFill>
          </p:spPr>
        </p:sp>
      </p:grpSp>
      <p:sp>
        <p:nvSpPr>
          <p:cNvPr id="6" name="TextBox 6"/>
          <p:cNvSpPr txBox="1"/>
          <p:nvPr/>
        </p:nvSpPr>
        <p:spPr>
          <a:xfrm>
            <a:off x="8514497" y="545498"/>
            <a:ext cx="9773503" cy="1014029"/>
          </a:xfrm>
          <a:prstGeom prst="rect">
            <a:avLst/>
          </a:prstGeom>
        </p:spPr>
        <p:txBody>
          <a:bodyPr lIns="0" tIns="0" rIns="0" bIns="0" rtlCol="0" anchor="t">
            <a:spAutoFit/>
          </a:bodyPr>
          <a:lstStyle/>
          <a:p>
            <a:pPr algn="l">
              <a:lnSpc>
                <a:spcPts val="7839"/>
              </a:lnSpc>
            </a:pPr>
            <a:r>
              <a:rPr lang="en-US" sz="6999" b="1" spc="-447">
                <a:solidFill>
                  <a:srgbClr val="FFFFFF"/>
                </a:solidFill>
                <a:latin typeface="Inter Bold"/>
                <a:ea typeface="Inter Bold"/>
                <a:cs typeface="Inter Bold"/>
                <a:sym typeface="Inter Bold"/>
              </a:rPr>
              <a:t>SUGGESTIONS</a:t>
            </a:r>
          </a:p>
        </p:txBody>
      </p:sp>
      <p:sp>
        <p:nvSpPr>
          <p:cNvPr id="7" name="TextBox 7"/>
          <p:cNvSpPr txBox="1"/>
          <p:nvPr/>
        </p:nvSpPr>
        <p:spPr>
          <a:xfrm>
            <a:off x="6841671" y="2782018"/>
            <a:ext cx="9773503" cy="6267450"/>
          </a:xfrm>
          <a:prstGeom prst="rect">
            <a:avLst/>
          </a:prstGeom>
        </p:spPr>
        <p:txBody>
          <a:bodyPr lIns="0" tIns="0" rIns="0" bIns="0" rtlCol="0" anchor="t">
            <a:spAutoFit/>
          </a:bodyPr>
          <a:lstStyle/>
          <a:p>
            <a:pPr marL="539746" lvl="1" indent="-269873" algn="just">
              <a:lnSpc>
                <a:spcPts val="3374"/>
              </a:lnSpc>
              <a:buFont typeface="Arial"/>
              <a:buChar char="•"/>
            </a:pPr>
            <a:r>
              <a:rPr lang="en-US" sz="2499" spc="149">
                <a:solidFill>
                  <a:srgbClr val="FFFFFF"/>
                </a:solidFill>
                <a:latin typeface="Inter"/>
                <a:ea typeface="Inter"/>
                <a:cs typeface="Inter"/>
                <a:sym typeface="Inter"/>
              </a:rPr>
              <a:t>Expand TV Show Library: To balance the content offering and attract more subscribers who prefer episodic content, Netflix could consider expanding its TV show library.</a:t>
            </a:r>
          </a:p>
          <a:p>
            <a:pPr marL="539746" lvl="1" indent="-269873" algn="just">
              <a:lnSpc>
                <a:spcPts val="3374"/>
              </a:lnSpc>
              <a:buFont typeface="Arial"/>
              <a:buChar char="•"/>
            </a:pPr>
            <a:r>
              <a:rPr lang="en-US" sz="2499" spc="149">
                <a:solidFill>
                  <a:srgbClr val="FFFFFF"/>
                </a:solidFill>
                <a:latin typeface="Inter"/>
                <a:ea typeface="Inter"/>
                <a:cs typeface="Inter"/>
                <a:sym typeface="Inter"/>
              </a:rPr>
              <a:t>Increase Content for Younger Audiences: With a lower percentage of content aimed at younger audiences, Netflix could develop or acquire more children’s programming to cater to families and younger viewers.</a:t>
            </a:r>
          </a:p>
          <a:p>
            <a:pPr marL="539746" lvl="1" indent="-269873" algn="just">
              <a:lnSpc>
                <a:spcPts val="3374"/>
              </a:lnSpc>
              <a:buFont typeface="Arial"/>
              <a:buChar char="•"/>
            </a:pPr>
            <a:r>
              <a:rPr lang="en-US" sz="2499" spc="149">
                <a:solidFill>
                  <a:srgbClr val="FFFFFF"/>
                </a:solidFill>
                <a:latin typeface="Inter"/>
                <a:ea typeface="Inter"/>
                <a:cs typeface="Inter"/>
                <a:sym typeface="Inter"/>
              </a:rPr>
              <a:t>Focus on Underrepresented Regions: By investing in content from underrepresented regions, particularly Africa and parts of Asia, Netflix can diversify its content offerings and appeal to a broader global audience.</a:t>
            </a:r>
          </a:p>
          <a:p>
            <a:pPr algn="just">
              <a:lnSpc>
                <a:spcPts val="3374"/>
              </a:lnSpc>
            </a:pPr>
            <a:endParaRPr lang="en-US" sz="2499" spc="149">
              <a:solidFill>
                <a:srgbClr val="FFFFFF"/>
              </a:solidFill>
              <a:latin typeface="Inter"/>
              <a:ea typeface="Inter"/>
              <a:cs typeface="Inter"/>
              <a:sym typeface="Inter"/>
            </a:endParaRPr>
          </a:p>
          <a:p>
            <a:pPr algn="just">
              <a:lnSpc>
                <a:spcPts val="3374"/>
              </a:lnSpc>
            </a:pPr>
            <a:endParaRPr lang="en-US" sz="2499" spc="149">
              <a:solidFill>
                <a:srgbClr val="FFFFFF"/>
              </a:solidFill>
              <a:latin typeface="Inter"/>
              <a:ea typeface="Inter"/>
              <a:cs typeface="Inter"/>
              <a:sym typeface="Inter"/>
            </a:endParaRP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TextBox 3"/>
          <p:cNvSpPr txBox="1"/>
          <p:nvPr/>
        </p:nvSpPr>
        <p:spPr>
          <a:xfrm>
            <a:off x="3825110" y="744972"/>
            <a:ext cx="9341710" cy="2702820"/>
          </a:xfrm>
          <a:prstGeom prst="rect">
            <a:avLst/>
          </a:prstGeom>
        </p:spPr>
        <p:txBody>
          <a:bodyPr lIns="0" tIns="0" rIns="0" bIns="0" rtlCol="0" anchor="t">
            <a:spAutoFit/>
          </a:bodyPr>
          <a:lstStyle/>
          <a:p>
            <a:pPr algn="ctr">
              <a:lnSpc>
                <a:spcPts val="7120"/>
              </a:lnSpc>
            </a:pPr>
            <a:r>
              <a:rPr lang="en-US" sz="6357" b="1" spc="-406">
                <a:solidFill>
                  <a:srgbClr val="FFFFFF"/>
                </a:solidFill>
                <a:latin typeface="Inter Bold"/>
                <a:ea typeface="Inter Bold"/>
                <a:cs typeface="Inter Bold"/>
                <a:sym typeface="Inter Bold"/>
              </a:rPr>
              <a:t>TABLES OF CONTENTS</a:t>
            </a:r>
          </a:p>
          <a:p>
            <a:pPr algn="ctr">
              <a:lnSpc>
                <a:spcPts val="7120"/>
              </a:lnSpc>
            </a:pPr>
            <a:endParaRPr lang="en-US" sz="6357" b="1" spc="-406">
              <a:solidFill>
                <a:srgbClr val="FFFFFF"/>
              </a:solidFill>
              <a:latin typeface="Inter Bold"/>
              <a:ea typeface="Inter Bold"/>
              <a:cs typeface="Inter Bold"/>
              <a:sym typeface="Inter Bold"/>
            </a:endParaRPr>
          </a:p>
          <a:p>
            <a:pPr algn="ctr">
              <a:lnSpc>
                <a:spcPts val="7120"/>
              </a:lnSpc>
            </a:pPr>
            <a:endParaRPr lang="en-US" sz="6357" b="1" spc="-406">
              <a:solidFill>
                <a:srgbClr val="FFFFFF"/>
              </a:solidFill>
              <a:latin typeface="Inter Bold"/>
              <a:ea typeface="Inter Bold"/>
              <a:cs typeface="Inter Bold"/>
              <a:sym typeface="Inter Bold"/>
            </a:endParaRPr>
          </a:p>
        </p:txBody>
      </p:sp>
      <p:sp>
        <p:nvSpPr>
          <p:cNvPr id="4" name="TextBox 4"/>
          <p:cNvSpPr txBox="1"/>
          <p:nvPr/>
        </p:nvSpPr>
        <p:spPr>
          <a:xfrm>
            <a:off x="4245322" y="2254957"/>
            <a:ext cx="8501286" cy="5805500"/>
          </a:xfrm>
          <a:prstGeom prst="rect">
            <a:avLst/>
          </a:prstGeom>
        </p:spPr>
        <p:txBody>
          <a:bodyPr lIns="0" tIns="0" rIns="0" bIns="0" rtlCol="0" anchor="t">
            <a:spAutoFit/>
          </a:bodyPr>
          <a:lstStyle/>
          <a:p>
            <a:pPr marL="539764" lvl="1" indent="-269882" algn="l">
              <a:lnSpc>
                <a:spcPts val="3500"/>
              </a:lnSpc>
              <a:buFont typeface="Arial"/>
              <a:buChar char="•"/>
            </a:pPr>
            <a:r>
              <a:rPr lang="en-US" sz="2500" b="1" dirty="0">
                <a:solidFill>
                  <a:srgbClr val="FFFFFF"/>
                </a:solidFill>
                <a:latin typeface="Canva Sans Bold"/>
                <a:ea typeface="Canva Sans Bold"/>
                <a:cs typeface="Canva Sans Bold"/>
                <a:sym typeface="Canva Sans Bold"/>
              </a:rPr>
              <a:t>ABOUT DATASET</a:t>
            </a:r>
          </a:p>
          <a:p>
            <a:pPr marL="539764" lvl="1" indent="-269882" algn="l">
              <a:lnSpc>
                <a:spcPts val="3500"/>
              </a:lnSpc>
              <a:buFont typeface="Arial"/>
              <a:buChar char="•"/>
            </a:pPr>
            <a:r>
              <a:rPr lang="en-US" sz="2500" b="1" dirty="0">
                <a:solidFill>
                  <a:srgbClr val="FFFFFF"/>
                </a:solidFill>
                <a:latin typeface="Canva Sans Bold"/>
                <a:ea typeface="Canva Sans Bold"/>
                <a:cs typeface="Canva Sans Bold"/>
                <a:sym typeface="Canva Sans Bold"/>
              </a:rPr>
              <a:t>PROBLEM STATEMENT</a:t>
            </a:r>
          </a:p>
          <a:p>
            <a:pPr marL="539764" lvl="1" indent="-269882" algn="l">
              <a:lnSpc>
                <a:spcPts val="3500"/>
              </a:lnSpc>
              <a:buFont typeface="Arial"/>
              <a:buChar char="•"/>
            </a:pPr>
            <a:r>
              <a:rPr lang="en-US" sz="2500" b="1" dirty="0">
                <a:solidFill>
                  <a:srgbClr val="FFFFFF"/>
                </a:solidFill>
                <a:latin typeface="Canva Sans Bold"/>
                <a:ea typeface="Canva Sans Bold"/>
                <a:cs typeface="Canva Sans Bold"/>
                <a:sym typeface="Canva Sans Bold"/>
              </a:rPr>
              <a:t>OBJECTIVE</a:t>
            </a:r>
          </a:p>
          <a:p>
            <a:pPr marL="539764" lvl="1" indent="-269882" algn="l">
              <a:lnSpc>
                <a:spcPts val="3500"/>
              </a:lnSpc>
              <a:buFont typeface="Arial"/>
              <a:buChar char="•"/>
            </a:pPr>
            <a:r>
              <a:rPr lang="en-US" sz="2500" b="1" dirty="0">
                <a:solidFill>
                  <a:srgbClr val="FFFFFF"/>
                </a:solidFill>
                <a:latin typeface="Canva Sans Bold"/>
                <a:ea typeface="Canva Sans Bold"/>
                <a:cs typeface="Canva Sans Bold"/>
                <a:sym typeface="Canva Sans Bold"/>
              </a:rPr>
              <a:t>KEY PERFORMANCE INDICATORS(KPIs)</a:t>
            </a:r>
          </a:p>
          <a:p>
            <a:pPr marL="539764" lvl="1" indent="-269882" algn="l">
              <a:lnSpc>
                <a:spcPts val="3500"/>
              </a:lnSpc>
              <a:buFont typeface="Arial"/>
              <a:buChar char="•"/>
            </a:pPr>
            <a:r>
              <a:rPr lang="en-US" sz="2500" b="1" dirty="0">
                <a:solidFill>
                  <a:srgbClr val="FFFFFF"/>
                </a:solidFill>
                <a:latin typeface="Canva Sans Bold"/>
                <a:ea typeface="Canva Sans Bold"/>
                <a:cs typeface="Canva Sans Bold"/>
                <a:sym typeface="Canva Sans Bold"/>
              </a:rPr>
              <a:t>SQL </a:t>
            </a:r>
          </a:p>
          <a:p>
            <a:pPr marL="539764" lvl="1" indent="-269882" algn="l">
              <a:lnSpc>
                <a:spcPts val="3500"/>
              </a:lnSpc>
              <a:buFont typeface="Arial"/>
              <a:buChar char="•"/>
            </a:pPr>
            <a:r>
              <a:rPr lang="en-US" sz="2500" b="1" dirty="0">
                <a:solidFill>
                  <a:srgbClr val="FFFFFF"/>
                </a:solidFill>
                <a:latin typeface="Canva Sans Bold"/>
                <a:ea typeface="Canva Sans Bold"/>
                <a:cs typeface="Canva Sans Bold"/>
                <a:sym typeface="Canva Sans Bold"/>
              </a:rPr>
              <a:t>DATA CLEANING AND PREPARATION</a:t>
            </a:r>
          </a:p>
          <a:p>
            <a:pPr marL="539764" lvl="1" indent="-269882" algn="l">
              <a:lnSpc>
                <a:spcPts val="3500"/>
              </a:lnSpc>
              <a:buFont typeface="Arial"/>
              <a:buChar char="•"/>
            </a:pPr>
            <a:r>
              <a:rPr lang="en-US" sz="2500" b="1" dirty="0">
                <a:solidFill>
                  <a:srgbClr val="FFFFFF"/>
                </a:solidFill>
                <a:latin typeface="Canva Sans Bold"/>
                <a:ea typeface="Canva Sans Bold"/>
                <a:cs typeface="Canva Sans Bold"/>
                <a:sym typeface="Canva Sans Bold"/>
              </a:rPr>
              <a:t>TABLUEAU VISUALIZATION </a:t>
            </a:r>
          </a:p>
          <a:p>
            <a:pPr marL="539764" lvl="1" indent="-269882" algn="l">
              <a:lnSpc>
                <a:spcPts val="3500"/>
              </a:lnSpc>
              <a:buFont typeface="Arial"/>
              <a:buChar char="•"/>
            </a:pPr>
            <a:r>
              <a:rPr lang="en-US" sz="2500" b="1" dirty="0">
                <a:solidFill>
                  <a:srgbClr val="FFFFFF"/>
                </a:solidFill>
                <a:latin typeface="Canva Sans Bold"/>
                <a:ea typeface="Canva Sans Bold"/>
                <a:cs typeface="Canva Sans Bold"/>
                <a:sym typeface="Canva Sans Bold"/>
              </a:rPr>
              <a:t>NETFLIX  DASHBOARD </a:t>
            </a:r>
          </a:p>
          <a:p>
            <a:pPr marL="539764" lvl="1" indent="-269882" algn="l">
              <a:lnSpc>
                <a:spcPts val="3500"/>
              </a:lnSpc>
              <a:buFont typeface="Arial"/>
              <a:buChar char="•"/>
            </a:pPr>
            <a:r>
              <a:rPr lang="en-US" sz="2500" b="1" dirty="0">
                <a:solidFill>
                  <a:srgbClr val="FFFFFF"/>
                </a:solidFill>
                <a:latin typeface="Canva Sans Bold"/>
                <a:ea typeface="Canva Sans Bold"/>
                <a:cs typeface="Canva Sans Bold"/>
                <a:sym typeface="Canva Sans Bold"/>
              </a:rPr>
              <a:t>OVERALL INSIGHTS AND CONCLUSION</a:t>
            </a:r>
          </a:p>
          <a:p>
            <a:pPr marL="539764" lvl="1" indent="-269882" algn="l">
              <a:lnSpc>
                <a:spcPts val="3500"/>
              </a:lnSpc>
              <a:buFont typeface="Arial"/>
              <a:buChar char="•"/>
            </a:pPr>
            <a:r>
              <a:rPr lang="en-US" sz="2500" b="1" dirty="0">
                <a:solidFill>
                  <a:srgbClr val="FFFFFF"/>
                </a:solidFill>
                <a:latin typeface="Canva Sans Bold"/>
                <a:ea typeface="Canva Sans Bold"/>
                <a:cs typeface="Canva Sans Bold"/>
                <a:sym typeface="Canva Sans Bold"/>
              </a:rPr>
              <a:t>SUGGESTIONS </a:t>
            </a:r>
          </a:p>
          <a:p>
            <a:pPr marL="539764" lvl="1" indent="-269882" algn="l">
              <a:lnSpc>
                <a:spcPts val="3500"/>
              </a:lnSpc>
              <a:buFont typeface="Arial"/>
              <a:buChar char="•"/>
            </a:pPr>
            <a:r>
              <a:rPr lang="en-US" sz="2500" b="1" dirty="0">
                <a:solidFill>
                  <a:srgbClr val="FFFFFF"/>
                </a:solidFill>
                <a:latin typeface="Canva Sans Bold"/>
                <a:ea typeface="Canva Sans Bold"/>
                <a:cs typeface="Canva Sans Bold"/>
                <a:sym typeface="Canva Sans Bold"/>
              </a:rPr>
              <a:t>TOOLS USED</a:t>
            </a:r>
          </a:p>
          <a:p>
            <a:pPr marL="539764" lvl="1" indent="-269882" algn="l">
              <a:lnSpc>
                <a:spcPts val="3500"/>
              </a:lnSpc>
              <a:buFont typeface="Arial"/>
              <a:buChar char="•"/>
            </a:pPr>
            <a:r>
              <a:rPr lang="en-US" sz="2500" b="1" dirty="0">
                <a:solidFill>
                  <a:srgbClr val="FFFFFF"/>
                </a:solidFill>
                <a:latin typeface="Canva Sans Bold"/>
                <a:ea typeface="Canva Sans Bold"/>
                <a:cs typeface="Canva Sans Bold"/>
                <a:sym typeface="Canva Sans Bold"/>
              </a:rPr>
              <a:t>REFERENCES </a:t>
            </a:r>
          </a:p>
          <a:p>
            <a:pPr algn="l">
              <a:lnSpc>
                <a:spcPts val="3500"/>
              </a:lnSpc>
            </a:pPr>
            <a:endParaRPr lang="en-US" sz="2500" b="1" dirty="0">
              <a:solidFill>
                <a:srgbClr val="FFFFFF"/>
              </a:solidFill>
              <a:latin typeface="Canva Sans Bold"/>
              <a:ea typeface="Canva Sans Bold"/>
              <a:cs typeface="Canva Sans Bold"/>
              <a:sym typeface="Canva Sans Bold"/>
            </a:endParaRPr>
          </a:p>
        </p:txBody>
      </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129" b="-17129"/>
            </a:stretch>
          </a:blipFill>
        </p:spPr>
      </p:sp>
      <p:grpSp>
        <p:nvGrpSpPr>
          <p:cNvPr id="3" name="Group 3"/>
          <p:cNvGrpSpPr/>
          <p:nvPr/>
        </p:nvGrpSpPr>
        <p:grpSpPr>
          <a:xfrm>
            <a:off x="800393" y="1481006"/>
            <a:ext cx="16230600" cy="8090053"/>
            <a:chOff x="0" y="0"/>
            <a:chExt cx="5433327" cy="2708212"/>
          </a:xfrm>
        </p:grpSpPr>
        <p:sp>
          <p:nvSpPr>
            <p:cNvPr id="4" name="Freeform 4"/>
            <p:cNvSpPr/>
            <p:nvPr/>
          </p:nvSpPr>
          <p:spPr>
            <a:xfrm>
              <a:off x="0" y="0"/>
              <a:ext cx="5433327" cy="2708212"/>
            </a:xfrm>
            <a:custGeom>
              <a:avLst/>
              <a:gdLst/>
              <a:ahLst/>
              <a:cxnLst/>
              <a:rect l="l" t="t" r="r" b="b"/>
              <a:pathLst>
                <a:path w="5433327" h="2708212">
                  <a:moveTo>
                    <a:pt x="7155" y="0"/>
                  </a:moveTo>
                  <a:lnTo>
                    <a:pt x="5426172" y="0"/>
                  </a:lnTo>
                  <a:cubicBezTo>
                    <a:pt x="5430124" y="0"/>
                    <a:pt x="5433327" y="3203"/>
                    <a:pt x="5433327" y="7155"/>
                  </a:cubicBezTo>
                  <a:lnTo>
                    <a:pt x="5433327" y="2701057"/>
                  </a:lnTo>
                  <a:cubicBezTo>
                    <a:pt x="5433327" y="2702955"/>
                    <a:pt x="5432573" y="2704774"/>
                    <a:pt x="5431231" y="2706116"/>
                  </a:cubicBezTo>
                  <a:cubicBezTo>
                    <a:pt x="5429889" y="2707458"/>
                    <a:pt x="5428069" y="2708212"/>
                    <a:pt x="5426172" y="2708212"/>
                  </a:cubicBezTo>
                  <a:lnTo>
                    <a:pt x="7155" y="2708212"/>
                  </a:lnTo>
                  <a:cubicBezTo>
                    <a:pt x="5257" y="2708212"/>
                    <a:pt x="3437" y="2707458"/>
                    <a:pt x="2096" y="2706116"/>
                  </a:cubicBezTo>
                  <a:cubicBezTo>
                    <a:pt x="754" y="2704774"/>
                    <a:pt x="0" y="2702955"/>
                    <a:pt x="0" y="2701057"/>
                  </a:cubicBezTo>
                  <a:lnTo>
                    <a:pt x="0" y="7155"/>
                  </a:lnTo>
                  <a:cubicBezTo>
                    <a:pt x="0" y="5257"/>
                    <a:pt x="754" y="3437"/>
                    <a:pt x="2096" y="2096"/>
                  </a:cubicBezTo>
                  <a:cubicBezTo>
                    <a:pt x="3437" y="754"/>
                    <a:pt x="5257" y="0"/>
                    <a:pt x="7155" y="0"/>
                  </a:cubicBezTo>
                  <a:close/>
                </a:path>
              </a:pathLst>
            </a:custGeom>
            <a:solidFill>
              <a:srgbClr val="120E11">
                <a:alpha val="60000"/>
              </a:srgbClr>
            </a:solidFill>
          </p:spPr>
        </p:sp>
        <p:sp>
          <p:nvSpPr>
            <p:cNvPr id="5" name="TextBox 5"/>
            <p:cNvSpPr txBox="1"/>
            <p:nvPr/>
          </p:nvSpPr>
          <p:spPr>
            <a:xfrm>
              <a:off x="0" y="85725"/>
              <a:ext cx="5433327" cy="2622487"/>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245982" y="2327172"/>
            <a:ext cx="7730894" cy="1610174"/>
          </a:xfrm>
          <a:prstGeom prst="rect">
            <a:avLst/>
          </a:prstGeom>
        </p:spPr>
        <p:txBody>
          <a:bodyPr lIns="0" tIns="0" rIns="0" bIns="0" rtlCol="0" anchor="t">
            <a:spAutoFit/>
          </a:bodyPr>
          <a:lstStyle/>
          <a:p>
            <a:pPr algn="ctr">
              <a:lnSpc>
                <a:spcPts val="6364"/>
              </a:lnSpc>
            </a:pPr>
            <a:r>
              <a:rPr lang="en-US" sz="5682" b="1" spc="-363">
                <a:solidFill>
                  <a:srgbClr val="FFFFFF"/>
                </a:solidFill>
                <a:latin typeface="Inter Bold"/>
                <a:ea typeface="Inter Bold"/>
                <a:cs typeface="Inter Bold"/>
                <a:sym typeface="Inter Bold"/>
              </a:rPr>
              <a:t> TOOLS USED</a:t>
            </a:r>
          </a:p>
          <a:p>
            <a:pPr algn="ctr">
              <a:lnSpc>
                <a:spcPts val="6364"/>
              </a:lnSpc>
            </a:pPr>
            <a:endParaRPr lang="en-US" sz="5682" b="1" spc="-363">
              <a:solidFill>
                <a:srgbClr val="FFFFFF"/>
              </a:solidFill>
              <a:latin typeface="Inter Bold"/>
              <a:ea typeface="Inter Bold"/>
              <a:cs typeface="Inter Bold"/>
              <a:sym typeface="Inter Bold"/>
            </a:endParaRPr>
          </a:p>
        </p:txBody>
      </p:sp>
      <p:sp>
        <p:nvSpPr>
          <p:cNvPr id="7" name="TextBox 7"/>
          <p:cNvSpPr txBox="1"/>
          <p:nvPr/>
        </p:nvSpPr>
        <p:spPr>
          <a:xfrm>
            <a:off x="1955365" y="3579177"/>
            <a:ext cx="4920149" cy="1993407"/>
          </a:xfrm>
          <a:prstGeom prst="rect">
            <a:avLst/>
          </a:prstGeom>
        </p:spPr>
        <p:txBody>
          <a:bodyPr lIns="0" tIns="0" rIns="0" bIns="0" rtlCol="0" anchor="t">
            <a:spAutoFit/>
          </a:bodyPr>
          <a:lstStyle/>
          <a:p>
            <a:pPr algn="just">
              <a:lnSpc>
                <a:spcPts val="3184"/>
              </a:lnSpc>
            </a:pPr>
            <a:r>
              <a:rPr lang="en-US" sz="2359" b="1" spc="141">
                <a:solidFill>
                  <a:srgbClr val="FFFFFF"/>
                </a:solidFill>
                <a:latin typeface="Inter Bold"/>
                <a:ea typeface="Inter Bold"/>
                <a:cs typeface="Inter Bold"/>
                <a:sym typeface="Inter Bold"/>
              </a:rPr>
              <a:t>Tableau for data visualization </a:t>
            </a:r>
          </a:p>
          <a:p>
            <a:pPr algn="just">
              <a:lnSpc>
                <a:spcPts val="3184"/>
              </a:lnSpc>
            </a:pPr>
            <a:r>
              <a:rPr lang="en-US" sz="2359" b="1" spc="141">
                <a:solidFill>
                  <a:srgbClr val="FFFFFF"/>
                </a:solidFill>
                <a:latin typeface="Inter Bold"/>
                <a:ea typeface="Inter Bold"/>
                <a:cs typeface="Inter Bold"/>
                <a:sym typeface="Inter Bold"/>
              </a:rPr>
              <a:t> SQL for data preparation and cleaning</a:t>
            </a:r>
          </a:p>
          <a:p>
            <a:pPr algn="just">
              <a:lnSpc>
                <a:spcPts val="3184"/>
              </a:lnSpc>
            </a:pPr>
            <a:r>
              <a:rPr lang="en-US" sz="2359" b="1" spc="141">
                <a:solidFill>
                  <a:srgbClr val="FFFFFF"/>
                </a:solidFill>
                <a:latin typeface="Inter Bold"/>
                <a:ea typeface="Inter Bold"/>
                <a:cs typeface="Inter Bold"/>
                <a:sym typeface="Inter Bold"/>
              </a:rPr>
              <a:t> </a:t>
            </a:r>
          </a:p>
          <a:p>
            <a:pPr algn="just">
              <a:lnSpc>
                <a:spcPts val="3184"/>
              </a:lnSpc>
            </a:pPr>
            <a:endParaRPr lang="en-US" sz="2359" b="1" spc="141">
              <a:solidFill>
                <a:srgbClr val="FFFFFF"/>
              </a:solidFill>
              <a:latin typeface="Inter Bold"/>
              <a:ea typeface="Inter Bold"/>
              <a:cs typeface="Inter Bold"/>
              <a:sym typeface="Inter Bold"/>
            </a:endParaRPr>
          </a:p>
        </p:txBody>
      </p:sp>
      <p:sp>
        <p:nvSpPr>
          <p:cNvPr id="8" name="TextBox 8"/>
          <p:cNvSpPr txBox="1"/>
          <p:nvPr/>
        </p:nvSpPr>
        <p:spPr>
          <a:xfrm>
            <a:off x="9144000" y="2327172"/>
            <a:ext cx="7730894" cy="1610174"/>
          </a:xfrm>
          <a:prstGeom prst="rect">
            <a:avLst/>
          </a:prstGeom>
        </p:spPr>
        <p:txBody>
          <a:bodyPr lIns="0" tIns="0" rIns="0" bIns="0" rtlCol="0" anchor="t">
            <a:spAutoFit/>
          </a:bodyPr>
          <a:lstStyle/>
          <a:p>
            <a:pPr algn="ctr">
              <a:lnSpc>
                <a:spcPts val="6364"/>
              </a:lnSpc>
            </a:pPr>
            <a:r>
              <a:rPr lang="en-US" sz="5682" b="1" spc="-363">
                <a:solidFill>
                  <a:srgbClr val="FFFFFF"/>
                </a:solidFill>
                <a:latin typeface="Inter Bold"/>
                <a:ea typeface="Inter Bold"/>
                <a:cs typeface="Inter Bold"/>
                <a:sym typeface="Inter Bold"/>
              </a:rPr>
              <a:t> REFERENCES</a:t>
            </a:r>
          </a:p>
          <a:p>
            <a:pPr algn="ctr">
              <a:lnSpc>
                <a:spcPts val="6364"/>
              </a:lnSpc>
            </a:pPr>
            <a:endParaRPr lang="en-US" sz="5682" b="1" spc="-363">
              <a:solidFill>
                <a:srgbClr val="FFFFFF"/>
              </a:solidFill>
              <a:latin typeface="Inter Bold"/>
              <a:ea typeface="Inter Bold"/>
              <a:cs typeface="Inter Bold"/>
              <a:sym typeface="Inter Bold"/>
            </a:endParaRPr>
          </a:p>
        </p:txBody>
      </p:sp>
      <p:sp>
        <p:nvSpPr>
          <p:cNvPr id="9" name="TextBox 9"/>
          <p:cNvSpPr txBox="1"/>
          <p:nvPr/>
        </p:nvSpPr>
        <p:spPr>
          <a:xfrm>
            <a:off x="10626054" y="3588702"/>
            <a:ext cx="5926031" cy="1957459"/>
          </a:xfrm>
          <a:prstGeom prst="rect">
            <a:avLst/>
          </a:prstGeom>
        </p:spPr>
        <p:txBody>
          <a:bodyPr lIns="0" tIns="0" rIns="0" bIns="0" rtlCol="0" anchor="t">
            <a:spAutoFit/>
          </a:bodyPr>
          <a:lstStyle/>
          <a:p>
            <a:pPr algn="l">
              <a:lnSpc>
                <a:spcPts val="3093"/>
              </a:lnSpc>
            </a:pPr>
            <a:r>
              <a:rPr lang="en-US" sz="2291" b="1" spc="137" dirty="0">
                <a:solidFill>
                  <a:srgbClr val="FFFFFF"/>
                </a:solidFill>
                <a:latin typeface="Inter Bold"/>
                <a:ea typeface="Inter Bold"/>
                <a:cs typeface="Inter Bold"/>
                <a:sym typeface="Inter Bold"/>
              </a:rPr>
              <a:t>Dataset source: </a:t>
            </a:r>
            <a:r>
              <a:rPr lang="en-US" sz="2291" b="1" u="sng" spc="137" dirty="0">
                <a:solidFill>
                  <a:srgbClr val="FFFFFF"/>
                </a:solidFill>
                <a:latin typeface="Inter Bold"/>
                <a:ea typeface="Inter Bold"/>
                <a:cs typeface="Inter Bold"/>
                <a:sym typeface="Inter Bold"/>
                <a:hlinkClick r:id="rId3" tooltip="https://www.kaggle.com/datasets/shivamb/netflix-shows"/>
              </a:rPr>
              <a:t>Netflix Movies and TV Shows dataset on Kaggle</a:t>
            </a:r>
          </a:p>
          <a:p>
            <a:pPr algn="l">
              <a:lnSpc>
                <a:spcPts val="3093"/>
              </a:lnSpc>
            </a:pPr>
            <a:r>
              <a:rPr lang="en-US" sz="2291" b="1" u="sng" spc="137" dirty="0">
                <a:solidFill>
                  <a:srgbClr val="FFFFFF"/>
                </a:solidFill>
                <a:latin typeface="Inter Bold"/>
                <a:ea typeface="Inter Bold"/>
                <a:cs typeface="Inter Bold"/>
                <a:sym typeface="Inter Bold"/>
                <a:hlinkClick r:id="rId4" tooltip="https://www.tableau.com/academic/students"/>
              </a:rPr>
              <a:t>https://www.tableau.com/academic/students</a:t>
            </a:r>
          </a:p>
          <a:p>
            <a:pPr algn="l">
              <a:lnSpc>
                <a:spcPts val="3093"/>
              </a:lnSpc>
            </a:pPr>
            <a:endParaRPr lang="en-US" sz="2291" b="1" spc="137" dirty="0">
              <a:solidFill>
                <a:srgbClr val="FFFFFF"/>
              </a:solidFill>
              <a:latin typeface="Inter Bold"/>
              <a:ea typeface="Inter Bold"/>
              <a:cs typeface="Inter Bold"/>
              <a:sym typeface="Inter Bold"/>
            </a:endParaRPr>
          </a:p>
        </p:txBody>
      </p:sp>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TextBox 3"/>
          <p:cNvSpPr txBox="1"/>
          <p:nvPr/>
        </p:nvSpPr>
        <p:spPr>
          <a:xfrm>
            <a:off x="2024605" y="4448841"/>
            <a:ext cx="13903339" cy="1980552"/>
          </a:xfrm>
          <a:prstGeom prst="rect">
            <a:avLst/>
          </a:prstGeom>
        </p:spPr>
        <p:txBody>
          <a:bodyPr lIns="0" tIns="0" rIns="0" bIns="0" rtlCol="0" anchor="t">
            <a:spAutoFit/>
          </a:bodyPr>
          <a:lstStyle/>
          <a:p>
            <a:pPr marL="0" lvl="0" indent="0" algn="ctr">
              <a:lnSpc>
                <a:spcPts val="15079"/>
              </a:lnSpc>
            </a:pPr>
            <a:r>
              <a:rPr lang="en-US" sz="14499" b="1" spc="-927">
                <a:solidFill>
                  <a:srgbClr val="FFFFFF"/>
                </a:solidFill>
                <a:latin typeface="Inter Bold"/>
                <a:ea typeface="Inter Bold"/>
                <a:cs typeface="Inter Bold"/>
                <a:sym typeface="Inter Bold"/>
              </a:rPr>
              <a:t>THANK YOU !</a:t>
            </a:r>
          </a:p>
        </p:txBody>
      </p:sp>
      <p:sp>
        <p:nvSpPr>
          <p:cNvPr id="4" name="TextBox 4"/>
          <p:cNvSpPr txBox="1"/>
          <p:nvPr/>
        </p:nvSpPr>
        <p:spPr>
          <a:xfrm>
            <a:off x="4446566" y="1231767"/>
            <a:ext cx="8329638" cy="349250"/>
          </a:xfrm>
          <a:prstGeom prst="rect">
            <a:avLst/>
          </a:prstGeom>
        </p:spPr>
        <p:txBody>
          <a:bodyPr lIns="0" tIns="0" rIns="0" bIns="0" rtlCol="0" anchor="t">
            <a:spAutoFit/>
          </a:bodyPr>
          <a:lstStyle/>
          <a:p>
            <a:pPr algn="ctr">
              <a:lnSpc>
                <a:spcPts val="2799"/>
              </a:lnSpc>
            </a:pPr>
            <a:r>
              <a:rPr lang="en-US" sz="2499" spc="-159">
                <a:solidFill>
                  <a:srgbClr val="FFFFFF"/>
                </a:solidFill>
                <a:latin typeface="Inter"/>
                <a:ea typeface="Inter"/>
                <a:cs typeface="Inter"/>
                <a:sym typeface="Inter"/>
              </a:rPr>
              <a:t>PRESENTED BY APEKSHA CHIKANE ,  PRATIK DESHMUKH</a:t>
            </a: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10111" b="-10111"/>
            </a:stretch>
          </a:blipFill>
        </p:spPr>
      </p:sp>
      <p:sp>
        <p:nvSpPr>
          <p:cNvPr id="3" name="Freeform 3"/>
          <p:cNvSpPr/>
          <p:nvPr/>
        </p:nvSpPr>
        <p:spPr>
          <a:xfrm>
            <a:off x="11899610" y="0"/>
            <a:ext cx="6388390" cy="1653671"/>
          </a:xfrm>
          <a:custGeom>
            <a:avLst/>
            <a:gdLst/>
            <a:ahLst/>
            <a:cxnLst/>
            <a:rect l="l" t="t" r="r" b="b"/>
            <a:pathLst>
              <a:path w="6388390" h="1653671">
                <a:moveTo>
                  <a:pt x="0" y="0"/>
                </a:moveTo>
                <a:lnTo>
                  <a:pt x="6388390" y="0"/>
                </a:lnTo>
                <a:lnTo>
                  <a:pt x="6388390" y="1653671"/>
                </a:lnTo>
                <a:lnTo>
                  <a:pt x="0" y="1653671"/>
                </a:lnTo>
                <a:lnTo>
                  <a:pt x="0" y="0"/>
                </a:lnTo>
                <a:close/>
              </a:path>
            </a:pathLst>
          </a:custGeom>
          <a:blipFill>
            <a:blip r:embed="rId3"/>
            <a:stretch>
              <a:fillRect l="-3773"/>
            </a:stretch>
          </a:blipFill>
        </p:spPr>
      </p:sp>
      <p:sp>
        <p:nvSpPr>
          <p:cNvPr id="4" name="TextBox 4"/>
          <p:cNvSpPr txBox="1"/>
          <p:nvPr/>
        </p:nvSpPr>
        <p:spPr>
          <a:xfrm>
            <a:off x="3991634" y="2458792"/>
            <a:ext cx="10359209" cy="7774305"/>
          </a:xfrm>
          <a:prstGeom prst="rect">
            <a:avLst/>
          </a:prstGeom>
        </p:spPr>
        <p:txBody>
          <a:bodyPr lIns="0" tIns="0" rIns="0" bIns="0" rtlCol="0" anchor="t">
            <a:spAutoFit/>
          </a:bodyPr>
          <a:lstStyle/>
          <a:p>
            <a:pPr algn="just">
              <a:lnSpc>
                <a:spcPts val="3239"/>
              </a:lnSpc>
            </a:pPr>
            <a:r>
              <a:rPr lang="en-US" sz="2399" spc="143" dirty="0">
                <a:solidFill>
                  <a:srgbClr val="FFFFFF"/>
                </a:solidFill>
                <a:latin typeface="Inter"/>
                <a:ea typeface="Inter"/>
                <a:cs typeface="Inter"/>
                <a:sym typeface="Inter"/>
              </a:rPr>
              <a:t>Kaggle Link: </a:t>
            </a:r>
            <a:r>
              <a:rPr lang="en-US" sz="2399" u="sng" spc="143" dirty="0">
                <a:solidFill>
                  <a:srgbClr val="FFFFFF"/>
                </a:solidFill>
                <a:latin typeface="Inter"/>
                <a:ea typeface="Inter"/>
                <a:cs typeface="Inter"/>
                <a:sym typeface="Inter"/>
                <a:hlinkClick r:id="rId4" tooltip="https://www.kaggle.com/datasets/shivamb/netflix-shows"/>
              </a:rPr>
              <a:t>https://www.kaggle.com/datasets/shivamb/netflix-shows</a:t>
            </a:r>
          </a:p>
          <a:p>
            <a:pPr algn="just">
              <a:lnSpc>
                <a:spcPts val="3239"/>
              </a:lnSpc>
            </a:pPr>
            <a:r>
              <a:rPr lang="en-US" sz="2399" spc="143" dirty="0">
                <a:solidFill>
                  <a:srgbClr val="FFFFFF"/>
                </a:solidFill>
                <a:latin typeface="Inter"/>
                <a:ea typeface="Inter"/>
                <a:cs typeface="Inter"/>
                <a:sym typeface="Inter"/>
              </a:rPr>
              <a:t>Records:6235</a:t>
            </a:r>
          </a:p>
          <a:p>
            <a:pPr algn="just">
              <a:lnSpc>
                <a:spcPts val="3239"/>
              </a:lnSpc>
            </a:pPr>
            <a:endParaRPr lang="en-US" sz="2399" spc="143" dirty="0">
              <a:solidFill>
                <a:srgbClr val="FFFFFF"/>
              </a:solidFill>
              <a:latin typeface="Inter"/>
              <a:ea typeface="Inter"/>
              <a:cs typeface="Inter"/>
              <a:sym typeface="Inter"/>
            </a:endParaRPr>
          </a:p>
          <a:p>
            <a:pPr algn="just">
              <a:lnSpc>
                <a:spcPts val="3239"/>
              </a:lnSpc>
            </a:pPr>
            <a:r>
              <a:rPr lang="en-US" sz="2399" spc="143" dirty="0">
                <a:solidFill>
                  <a:srgbClr val="FFFFFF"/>
                </a:solidFill>
                <a:latin typeface="Inter"/>
                <a:ea typeface="Inter"/>
                <a:cs typeface="Inter"/>
                <a:sym typeface="Inter"/>
              </a:rPr>
              <a:t>Attributes: </a:t>
            </a:r>
          </a:p>
          <a:p>
            <a:pPr algn="just">
              <a:lnSpc>
                <a:spcPts val="3239"/>
              </a:lnSpc>
            </a:pPr>
            <a:endParaRPr lang="en-US" sz="2399" spc="143" dirty="0">
              <a:solidFill>
                <a:srgbClr val="FFFFFF"/>
              </a:solidFill>
              <a:latin typeface="Inter"/>
              <a:ea typeface="Inter"/>
              <a:cs typeface="Inter"/>
              <a:sym typeface="Inter"/>
            </a:endParaRPr>
          </a:p>
          <a:p>
            <a:pPr algn="just">
              <a:lnSpc>
                <a:spcPts val="3239"/>
              </a:lnSpc>
            </a:pPr>
            <a:r>
              <a:rPr lang="en-US" sz="2399" spc="143" dirty="0" err="1">
                <a:solidFill>
                  <a:srgbClr val="FFFFFF"/>
                </a:solidFill>
                <a:latin typeface="Inter"/>
                <a:ea typeface="Inter"/>
                <a:cs typeface="Inter"/>
                <a:sym typeface="Inter"/>
              </a:rPr>
              <a:t>Show_id</a:t>
            </a:r>
            <a:r>
              <a:rPr lang="en-US" sz="2399" spc="143" dirty="0">
                <a:solidFill>
                  <a:srgbClr val="FFFFFF"/>
                </a:solidFill>
                <a:latin typeface="Inter"/>
                <a:ea typeface="Inter"/>
                <a:cs typeface="Inter"/>
                <a:sym typeface="Inter"/>
              </a:rPr>
              <a:t>: Unique identifier for each show</a:t>
            </a:r>
          </a:p>
          <a:p>
            <a:pPr algn="just">
              <a:lnSpc>
                <a:spcPts val="3239"/>
              </a:lnSpc>
            </a:pPr>
            <a:r>
              <a:rPr lang="en-US" sz="2399" spc="143" dirty="0">
                <a:solidFill>
                  <a:srgbClr val="FFFFFF"/>
                </a:solidFill>
                <a:latin typeface="Inter"/>
                <a:ea typeface="Inter"/>
                <a:cs typeface="Inter"/>
                <a:sym typeface="Inter"/>
              </a:rPr>
              <a:t>type: Indicates whether it's a movie or a TV show</a:t>
            </a:r>
          </a:p>
          <a:p>
            <a:pPr algn="just">
              <a:lnSpc>
                <a:spcPts val="3239"/>
              </a:lnSpc>
            </a:pPr>
            <a:r>
              <a:rPr lang="en-US" sz="2399" spc="143" dirty="0">
                <a:solidFill>
                  <a:srgbClr val="FFFFFF"/>
                </a:solidFill>
                <a:latin typeface="Inter"/>
                <a:ea typeface="Inter"/>
                <a:cs typeface="Inter"/>
                <a:sym typeface="Inter"/>
              </a:rPr>
              <a:t>title: Title of the show</a:t>
            </a:r>
          </a:p>
          <a:p>
            <a:pPr algn="just">
              <a:lnSpc>
                <a:spcPts val="3239"/>
              </a:lnSpc>
            </a:pPr>
            <a:r>
              <a:rPr lang="en-US" sz="2399" spc="143" dirty="0">
                <a:solidFill>
                  <a:srgbClr val="FFFFFF"/>
                </a:solidFill>
                <a:latin typeface="Inter"/>
                <a:ea typeface="Inter"/>
                <a:cs typeface="Inter"/>
                <a:sym typeface="Inter"/>
              </a:rPr>
              <a:t>director: Director of the show</a:t>
            </a:r>
          </a:p>
          <a:p>
            <a:pPr algn="just">
              <a:lnSpc>
                <a:spcPts val="3239"/>
              </a:lnSpc>
            </a:pPr>
            <a:r>
              <a:rPr lang="en-US" sz="2399" spc="143" dirty="0">
                <a:solidFill>
                  <a:srgbClr val="FFFFFF"/>
                </a:solidFill>
                <a:latin typeface="Inter"/>
                <a:ea typeface="Inter"/>
                <a:cs typeface="Inter"/>
                <a:sym typeface="Inter"/>
              </a:rPr>
              <a:t>cast: Cast of the show </a:t>
            </a:r>
          </a:p>
          <a:p>
            <a:pPr algn="just">
              <a:lnSpc>
                <a:spcPts val="3239"/>
              </a:lnSpc>
            </a:pPr>
            <a:r>
              <a:rPr lang="en-US" sz="2399" spc="143" dirty="0">
                <a:solidFill>
                  <a:srgbClr val="FFFFFF"/>
                </a:solidFill>
                <a:latin typeface="Inter"/>
                <a:ea typeface="Inter"/>
                <a:cs typeface="Inter"/>
                <a:sym typeface="Inter"/>
              </a:rPr>
              <a:t>country: Country of origin for the show </a:t>
            </a:r>
          </a:p>
          <a:p>
            <a:pPr algn="just">
              <a:lnSpc>
                <a:spcPts val="3239"/>
              </a:lnSpc>
            </a:pPr>
            <a:r>
              <a:rPr lang="en-US" sz="2399" spc="143" dirty="0" err="1">
                <a:solidFill>
                  <a:srgbClr val="FFFFFF"/>
                </a:solidFill>
                <a:latin typeface="Inter"/>
                <a:ea typeface="Inter"/>
                <a:cs typeface="Inter"/>
                <a:sym typeface="Inter"/>
              </a:rPr>
              <a:t>date_added</a:t>
            </a:r>
            <a:r>
              <a:rPr lang="en-US" sz="2399" spc="143" dirty="0">
                <a:solidFill>
                  <a:srgbClr val="FFFFFF"/>
                </a:solidFill>
                <a:latin typeface="Inter"/>
                <a:ea typeface="Inter"/>
                <a:cs typeface="Inter"/>
                <a:sym typeface="Inter"/>
              </a:rPr>
              <a:t>: Date when the show was added to Netflix</a:t>
            </a:r>
          </a:p>
          <a:p>
            <a:pPr algn="just">
              <a:lnSpc>
                <a:spcPts val="3239"/>
              </a:lnSpc>
            </a:pPr>
            <a:r>
              <a:rPr lang="en-US" sz="2399" spc="143" dirty="0" err="1">
                <a:solidFill>
                  <a:srgbClr val="FFFFFF"/>
                </a:solidFill>
                <a:latin typeface="Inter"/>
                <a:ea typeface="Inter"/>
                <a:cs typeface="Inter"/>
                <a:sym typeface="Inter"/>
              </a:rPr>
              <a:t>release_year</a:t>
            </a:r>
            <a:r>
              <a:rPr lang="en-US" sz="2399" spc="143" dirty="0">
                <a:solidFill>
                  <a:srgbClr val="FFFFFF"/>
                </a:solidFill>
                <a:latin typeface="Inter"/>
                <a:ea typeface="Inter"/>
                <a:cs typeface="Inter"/>
                <a:sym typeface="Inter"/>
              </a:rPr>
              <a:t>: Year when the show was released</a:t>
            </a:r>
          </a:p>
          <a:p>
            <a:pPr algn="just">
              <a:lnSpc>
                <a:spcPts val="3239"/>
              </a:lnSpc>
            </a:pPr>
            <a:r>
              <a:rPr lang="en-US" sz="2399" spc="143" dirty="0">
                <a:solidFill>
                  <a:srgbClr val="FFFFFF"/>
                </a:solidFill>
                <a:latin typeface="Inter"/>
                <a:ea typeface="Inter"/>
                <a:cs typeface="Inter"/>
                <a:sym typeface="Inter"/>
              </a:rPr>
              <a:t>rating: Age rating for the show </a:t>
            </a:r>
          </a:p>
          <a:p>
            <a:pPr algn="just">
              <a:lnSpc>
                <a:spcPts val="3239"/>
              </a:lnSpc>
            </a:pPr>
            <a:r>
              <a:rPr lang="en-US" sz="2399" spc="143" dirty="0">
                <a:solidFill>
                  <a:srgbClr val="FFFFFF"/>
                </a:solidFill>
                <a:latin typeface="Inter"/>
                <a:ea typeface="Inter"/>
                <a:cs typeface="Inter"/>
                <a:sym typeface="Inter"/>
              </a:rPr>
              <a:t>duration: Duration of the show </a:t>
            </a:r>
          </a:p>
          <a:p>
            <a:pPr algn="just">
              <a:lnSpc>
                <a:spcPts val="3239"/>
              </a:lnSpc>
            </a:pPr>
            <a:r>
              <a:rPr lang="en-US" sz="2399" spc="143" dirty="0">
                <a:solidFill>
                  <a:srgbClr val="FFFFFF"/>
                </a:solidFill>
                <a:latin typeface="Inter"/>
                <a:ea typeface="Inter"/>
                <a:cs typeface="Inter"/>
                <a:sym typeface="Inter"/>
              </a:rPr>
              <a:t>genre: Categories or genres the show belongs to</a:t>
            </a:r>
          </a:p>
          <a:p>
            <a:pPr algn="just">
              <a:lnSpc>
                <a:spcPts val="3239"/>
              </a:lnSpc>
            </a:pPr>
            <a:r>
              <a:rPr lang="en-US" sz="2399" spc="143" dirty="0">
                <a:solidFill>
                  <a:srgbClr val="FFFFFF"/>
                </a:solidFill>
                <a:latin typeface="Inter"/>
                <a:ea typeface="Inter"/>
                <a:cs typeface="Inter"/>
                <a:sym typeface="Inter"/>
              </a:rPr>
              <a:t>description: Brief description of the show</a:t>
            </a:r>
          </a:p>
          <a:p>
            <a:pPr marL="0" lvl="0" indent="0" algn="just">
              <a:lnSpc>
                <a:spcPts val="3239"/>
              </a:lnSpc>
              <a:spcBef>
                <a:spcPct val="0"/>
              </a:spcBef>
            </a:pPr>
            <a:endParaRPr lang="en-US" sz="2399" spc="143" dirty="0">
              <a:solidFill>
                <a:srgbClr val="FFFFFF"/>
              </a:solidFill>
              <a:latin typeface="Inter"/>
              <a:ea typeface="Inter"/>
              <a:cs typeface="Inter"/>
              <a:sym typeface="Inter"/>
            </a:endParaRPr>
          </a:p>
        </p:txBody>
      </p:sp>
      <p:sp>
        <p:nvSpPr>
          <p:cNvPr id="5" name="TextBox 5"/>
          <p:cNvSpPr txBox="1"/>
          <p:nvPr/>
        </p:nvSpPr>
        <p:spPr>
          <a:xfrm>
            <a:off x="3991634" y="545465"/>
            <a:ext cx="7050165" cy="1014095"/>
          </a:xfrm>
          <a:prstGeom prst="rect">
            <a:avLst/>
          </a:prstGeom>
        </p:spPr>
        <p:txBody>
          <a:bodyPr lIns="0" tIns="0" rIns="0" bIns="0" rtlCol="0" anchor="t">
            <a:spAutoFit/>
          </a:bodyPr>
          <a:lstStyle/>
          <a:p>
            <a:pPr algn="l">
              <a:lnSpc>
                <a:spcPts val="7839"/>
              </a:lnSpc>
            </a:pPr>
            <a:r>
              <a:rPr lang="en-US" sz="6999" b="1" spc="-447">
                <a:solidFill>
                  <a:srgbClr val="FFFFFF"/>
                </a:solidFill>
                <a:latin typeface="Inter Bold"/>
                <a:ea typeface="Inter Bold"/>
                <a:cs typeface="Inter Bold"/>
                <a:sym typeface="Inter Bold"/>
              </a:rPr>
              <a:t>ABOUT DATASET</a:t>
            </a: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10111" b="-10111"/>
            </a:stretch>
          </a:blipFill>
        </p:spPr>
      </p:sp>
      <p:sp>
        <p:nvSpPr>
          <p:cNvPr id="3" name="Freeform 3"/>
          <p:cNvSpPr/>
          <p:nvPr/>
        </p:nvSpPr>
        <p:spPr>
          <a:xfrm>
            <a:off x="16697823" y="120153"/>
            <a:ext cx="1564720" cy="1817095"/>
          </a:xfrm>
          <a:custGeom>
            <a:avLst/>
            <a:gdLst/>
            <a:ahLst/>
            <a:cxnLst/>
            <a:rect l="l" t="t" r="r" b="b"/>
            <a:pathLst>
              <a:path w="1564720" h="1817095">
                <a:moveTo>
                  <a:pt x="0" y="0"/>
                </a:moveTo>
                <a:lnTo>
                  <a:pt x="1564721" y="0"/>
                </a:lnTo>
                <a:lnTo>
                  <a:pt x="1564721" y="1817094"/>
                </a:lnTo>
                <a:lnTo>
                  <a:pt x="0" y="1817094"/>
                </a:lnTo>
                <a:lnTo>
                  <a:pt x="0" y="0"/>
                </a:lnTo>
                <a:close/>
              </a:path>
            </a:pathLst>
          </a:custGeom>
          <a:blipFill>
            <a:blip r:embed="rId3"/>
            <a:stretch>
              <a:fillRect l="-155277" t="-57390" r="-168953" b="-48193"/>
            </a:stretch>
          </a:blipFill>
        </p:spPr>
      </p:sp>
      <p:sp>
        <p:nvSpPr>
          <p:cNvPr id="4" name="TextBox 4"/>
          <p:cNvSpPr txBox="1"/>
          <p:nvPr/>
        </p:nvSpPr>
        <p:spPr>
          <a:xfrm>
            <a:off x="441662" y="1707236"/>
            <a:ext cx="7735526" cy="814298"/>
          </a:xfrm>
          <a:prstGeom prst="rect">
            <a:avLst/>
          </a:prstGeom>
        </p:spPr>
        <p:txBody>
          <a:bodyPr lIns="0" tIns="0" rIns="0" bIns="0" rtlCol="0" anchor="t">
            <a:spAutoFit/>
          </a:bodyPr>
          <a:lstStyle/>
          <a:p>
            <a:pPr algn="l">
              <a:lnSpc>
                <a:spcPts val="6365"/>
              </a:lnSpc>
            </a:pPr>
            <a:r>
              <a:rPr lang="en-US" sz="5683" b="1" spc="-363">
                <a:solidFill>
                  <a:srgbClr val="FFFFFF"/>
                </a:solidFill>
                <a:latin typeface="Inter Bold"/>
                <a:ea typeface="Inter Bold"/>
                <a:cs typeface="Inter Bold"/>
                <a:sym typeface="Inter Bold"/>
              </a:rPr>
              <a:t>PROBLEM STATEMENT</a:t>
            </a:r>
          </a:p>
        </p:txBody>
      </p:sp>
      <p:sp>
        <p:nvSpPr>
          <p:cNvPr id="5" name="TextBox 5"/>
          <p:cNvSpPr txBox="1"/>
          <p:nvPr/>
        </p:nvSpPr>
        <p:spPr>
          <a:xfrm>
            <a:off x="1028700" y="3900161"/>
            <a:ext cx="6142136" cy="3554730"/>
          </a:xfrm>
          <a:prstGeom prst="rect">
            <a:avLst/>
          </a:prstGeom>
        </p:spPr>
        <p:txBody>
          <a:bodyPr lIns="0" tIns="0" rIns="0" bIns="0" rtlCol="0" anchor="t">
            <a:spAutoFit/>
          </a:bodyPr>
          <a:lstStyle/>
          <a:p>
            <a:pPr marL="0" lvl="0" indent="0" algn="just">
              <a:lnSpc>
                <a:spcPts val="2564"/>
              </a:lnSpc>
              <a:spcBef>
                <a:spcPct val="0"/>
              </a:spcBef>
            </a:pPr>
            <a:r>
              <a:rPr lang="en-US" sz="1899" spc="113">
                <a:solidFill>
                  <a:srgbClr val="FFFFFF"/>
                </a:solidFill>
                <a:latin typeface="Inter"/>
                <a:ea typeface="Inter"/>
                <a:cs typeface="Inter"/>
                <a:sym typeface="Inter"/>
              </a:rPr>
              <a:t>The Netflix platform hosts a vast and diverse content library, including both movies and TV shows from various countries and genres. However, the sheer volume and variety of content make it challenging to identify key trends, viewer preferences, and regional variations. This analysis seeks to address these challenges by examining the Netflix dataset to uncover meaningful insights into content distribution, viewer demographics, and regional contributions.</a:t>
            </a:r>
          </a:p>
        </p:txBody>
      </p:sp>
      <p:sp>
        <p:nvSpPr>
          <p:cNvPr id="6" name="TextBox 6"/>
          <p:cNvSpPr txBox="1"/>
          <p:nvPr/>
        </p:nvSpPr>
        <p:spPr>
          <a:xfrm>
            <a:off x="9144000" y="1707236"/>
            <a:ext cx="7735526" cy="810149"/>
          </a:xfrm>
          <a:prstGeom prst="rect">
            <a:avLst/>
          </a:prstGeom>
        </p:spPr>
        <p:txBody>
          <a:bodyPr lIns="0" tIns="0" rIns="0" bIns="0" rtlCol="0" anchor="t">
            <a:spAutoFit/>
          </a:bodyPr>
          <a:lstStyle/>
          <a:p>
            <a:pPr algn="ctr">
              <a:lnSpc>
                <a:spcPts val="6365"/>
              </a:lnSpc>
            </a:pPr>
            <a:r>
              <a:rPr lang="en-US" sz="5683" b="1" spc="-363">
                <a:solidFill>
                  <a:srgbClr val="FFFFFF"/>
                </a:solidFill>
                <a:latin typeface="Inter Bold"/>
                <a:ea typeface="Inter Bold"/>
                <a:cs typeface="Inter Bold"/>
                <a:sym typeface="Inter Bold"/>
              </a:rPr>
              <a:t>OBJECTIVE</a:t>
            </a:r>
          </a:p>
        </p:txBody>
      </p:sp>
      <p:sp>
        <p:nvSpPr>
          <p:cNvPr id="7" name="TextBox 7"/>
          <p:cNvSpPr txBox="1"/>
          <p:nvPr/>
        </p:nvSpPr>
        <p:spPr>
          <a:xfrm>
            <a:off x="10555687" y="3648574"/>
            <a:ext cx="6142136" cy="5497830"/>
          </a:xfrm>
          <a:prstGeom prst="rect">
            <a:avLst/>
          </a:prstGeom>
        </p:spPr>
        <p:txBody>
          <a:bodyPr lIns="0" tIns="0" rIns="0" bIns="0" rtlCol="0" anchor="t">
            <a:spAutoFit/>
          </a:bodyPr>
          <a:lstStyle/>
          <a:p>
            <a:pPr algn="just">
              <a:lnSpc>
                <a:spcPts val="2564"/>
              </a:lnSpc>
            </a:pPr>
            <a:r>
              <a:rPr lang="en-US" sz="1899" spc="113" dirty="0">
                <a:solidFill>
                  <a:srgbClr val="FFFFFF"/>
                </a:solidFill>
                <a:latin typeface="Inter"/>
                <a:ea typeface="Inter"/>
                <a:cs typeface="Inter"/>
                <a:sym typeface="Inter"/>
              </a:rPr>
              <a:t>The primary objective of this project is to analyze the Netflix dataset to distinguish between movies and TV shows, uncovering trends, patterns, and insights related to viewer preferences, content distribution, and regional variations.</a:t>
            </a:r>
          </a:p>
          <a:p>
            <a:pPr algn="just">
              <a:lnSpc>
                <a:spcPts val="2564"/>
              </a:lnSpc>
            </a:pPr>
            <a:r>
              <a:rPr lang="en-US" sz="1899" spc="113" dirty="0">
                <a:solidFill>
                  <a:srgbClr val="FFFFFF"/>
                </a:solidFill>
                <a:latin typeface="Inter"/>
                <a:ea typeface="Inter"/>
                <a:cs typeface="Inter"/>
                <a:sym typeface="Inter"/>
              </a:rPr>
              <a:t>The analysis will focus on:</a:t>
            </a:r>
          </a:p>
          <a:p>
            <a:pPr algn="just">
              <a:lnSpc>
                <a:spcPts val="2564"/>
              </a:lnSpc>
            </a:pPr>
            <a:r>
              <a:rPr lang="en-US" sz="1899" spc="113" dirty="0">
                <a:solidFill>
                  <a:srgbClr val="FFFFFF"/>
                </a:solidFill>
                <a:latin typeface="Inter"/>
                <a:ea typeface="Inter"/>
                <a:cs typeface="Inter"/>
                <a:sym typeface="Inter"/>
              </a:rPr>
              <a:t>Temporal distribution of content additions on Netflix.</a:t>
            </a:r>
          </a:p>
          <a:p>
            <a:pPr algn="just">
              <a:lnSpc>
                <a:spcPts val="2564"/>
              </a:lnSpc>
            </a:pPr>
            <a:r>
              <a:rPr lang="en-US" sz="1899" spc="113" dirty="0">
                <a:solidFill>
                  <a:srgbClr val="FFFFFF"/>
                </a:solidFill>
                <a:latin typeface="Inter"/>
                <a:ea typeface="Inter"/>
                <a:cs typeface="Inter"/>
                <a:sym typeface="Inter"/>
              </a:rPr>
              <a:t>Ratio of movies to TV shows, offering insights into content diversity and viewer preferences.</a:t>
            </a:r>
          </a:p>
          <a:p>
            <a:pPr algn="just">
              <a:lnSpc>
                <a:spcPts val="2564"/>
              </a:lnSpc>
            </a:pPr>
            <a:r>
              <a:rPr lang="en-US" sz="1899" spc="113" dirty="0">
                <a:solidFill>
                  <a:srgbClr val="FFFFFF"/>
                </a:solidFill>
                <a:latin typeface="Inter"/>
                <a:ea typeface="Inter"/>
                <a:cs typeface="Inter"/>
                <a:sym typeface="Inter"/>
              </a:rPr>
              <a:t>Geographical distribution of content, identifying regions with significant content contributions.</a:t>
            </a:r>
          </a:p>
          <a:p>
            <a:pPr marL="0" lvl="0" indent="0" algn="just">
              <a:lnSpc>
                <a:spcPts val="2564"/>
              </a:lnSpc>
              <a:spcBef>
                <a:spcPct val="0"/>
              </a:spcBef>
            </a:pPr>
            <a:r>
              <a:rPr lang="en-US" sz="1899" spc="113" dirty="0">
                <a:solidFill>
                  <a:srgbClr val="FFFFFF"/>
                </a:solidFill>
                <a:latin typeface="Inter"/>
                <a:ea typeface="Inter"/>
                <a:cs typeface="Inter"/>
                <a:sym typeface="Inter"/>
              </a:rPr>
              <a:t>Viewer age group preferences, analyzing duration trends and consumption patterns for both movies and TV shows.</a:t>
            </a: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10111" b="-10111"/>
            </a:stretch>
          </a:blipFill>
        </p:spPr>
      </p:sp>
      <p:sp>
        <p:nvSpPr>
          <p:cNvPr id="3" name="Freeform 3"/>
          <p:cNvSpPr/>
          <p:nvPr/>
        </p:nvSpPr>
        <p:spPr>
          <a:xfrm>
            <a:off x="13856723" y="1659611"/>
            <a:ext cx="4117702" cy="4781848"/>
          </a:xfrm>
          <a:custGeom>
            <a:avLst/>
            <a:gdLst/>
            <a:ahLst/>
            <a:cxnLst/>
            <a:rect l="l" t="t" r="r" b="b"/>
            <a:pathLst>
              <a:path w="4117702" h="4781848">
                <a:moveTo>
                  <a:pt x="0" y="0"/>
                </a:moveTo>
                <a:lnTo>
                  <a:pt x="4117703" y="0"/>
                </a:lnTo>
                <a:lnTo>
                  <a:pt x="4117703" y="4781848"/>
                </a:lnTo>
                <a:lnTo>
                  <a:pt x="0" y="4781848"/>
                </a:lnTo>
                <a:lnTo>
                  <a:pt x="0" y="0"/>
                </a:lnTo>
                <a:close/>
              </a:path>
            </a:pathLst>
          </a:custGeom>
          <a:blipFill>
            <a:blip r:embed="rId3"/>
            <a:stretch>
              <a:fillRect l="-155277" t="-57390" r="-168953" b="-48193"/>
            </a:stretch>
          </a:blipFill>
        </p:spPr>
      </p:sp>
      <p:sp>
        <p:nvSpPr>
          <p:cNvPr id="4" name="TextBox 4"/>
          <p:cNvSpPr txBox="1"/>
          <p:nvPr/>
        </p:nvSpPr>
        <p:spPr>
          <a:xfrm>
            <a:off x="693250" y="605188"/>
            <a:ext cx="15677981" cy="2995096"/>
          </a:xfrm>
          <a:prstGeom prst="rect">
            <a:avLst/>
          </a:prstGeom>
        </p:spPr>
        <p:txBody>
          <a:bodyPr lIns="0" tIns="0" rIns="0" bIns="0" rtlCol="0" anchor="t">
            <a:spAutoFit/>
          </a:bodyPr>
          <a:lstStyle/>
          <a:p>
            <a:pPr algn="l">
              <a:lnSpc>
                <a:spcPts val="7839"/>
              </a:lnSpc>
            </a:pPr>
            <a:r>
              <a:rPr lang="en-US" sz="6999" b="1" spc="-447">
                <a:solidFill>
                  <a:srgbClr val="FFFFFF"/>
                </a:solidFill>
                <a:latin typeface="Inter Bold"/>
                <a:ea typeface="Inter Bold"/>
                <a:cs typeface="Inter Bold"/>
                <a:sym typeface="Inter Bold"/>
              </a:rPr>
              <a:t>KEY PERFORMANCE INDICATORS(KPIS)</a:t>
            </a:r>
          </a:p>
          <a:p>
            <a:pPr algn="l">
              <a:lnSpc>
                <a:spcPts val="7839"/>
              </a:lnSpc>
            </a:pPr>
            <a:endParaRPr lang="en-US" sz="6999" b="1" spc="-447">
              <a:solidFill>
                <a:srgbClr val="FFFFFF"/>
              </a:solidFill>
              <a:latin typeface="Inter Bold"/>
              <a:ea typeface="Inter Bold"/>
              <a:cs typeface="Inter Bold"/>
              <a:sym typeface="Inter Bold"/>
            </a:endParaRPr>
          </a:p>
          <a:p>
            <a:pPr algn="l">
              <a:lnSpc>
                <a:spcPts val="7839"/>
              </a:lnSpc>
            </a:pPr>
            <a:endParaRPr lang="en-US" sz="6999" b="1" spc="-447">
              <a:solidFill>
                <a:srgbClr val="FFFFFF"/>
              </a:solidFill>
              <a:latin typeface="Inter Bold"/>
              <a:ea typeface="Inter Bold"/>
              <a:cs typeface="Inter Bold"/>
              <a:sym typeface="Inter Bold"/>
            </a:endParaRPr>
          </a:p>
        </p:txBody>
      </p:sp>
      <p:sp>
        <p:nvSpPr>
          <p:cNvPr id="5" name="TextBox 5"/>
          <p:cNvSpPr txBox="1"/>
          <p:nvPr/>
        </p:nvSpPr>
        <p:spPr>
          <a:xfrm>
            <a:off x="2268210" y="2232179"/>
            <a:ext cx="10712401" cy="6499966"/>
          </a:xfrm>
          <a:prstGeom prst="rect">
            <a:avLst/>
          </a:prstGeom>
        </p:spPr>
        <p:txBody>
          <a:bodyPr lIns="0" tIns="0" rIns="0" bIns="0" rtlCol="0" anchor="t">
            <a:spAutoFit/>
          </a:bodyPr>
          <a:lstStyle/>
          <a:p>
            <a:pPr marL="472460" lvl="1" indent="-236230" algn="just">
              <a:lnSpc>
                <a:spcPts val="3720"/>
              </a:lnSpc>
              <a:buFont typeface="Arial"/>
              <a:buChar char="•"/>
            </a:pPr>
            <a:r>
              <a:rPr lang="en-US" sz="2188" spc="131">
                <a:solidFill>
                  <a:srgbClr val="FFFFFF"/>
                </a:solidFill>
                <a:latin typeface="Inter"/>
                <a:ea typeface="Inter"/>
                <a:cs typeface="Inter"/>
                <a:sym typeface="Inter"/>
              </a:rPr>
              <a:t>Content Upload Trends: Number of movies and TV shows added to Netflix over time, broken down by year </a:t>
            </a:r>
          </a:p>
          <a:p>
            <a:pPr marL="472460" lvl="1" indent="-236230" algn="just">
              <a:lnSpc>
                <a:spcPts val="3720"/>
              </a:lnSpc>
              <a:buFont typeface="Arial"/>
              <a:buChar char="•"/>
            </a:pPr>
            <a:r>
              <a:rPr lang="en-US" sz="2188" spc="131">
                <a:solidFill>
                  <a:srgbClr val="FFFFFF"/>
                </a:solidFill>
                <a:latin typeface="Inter"/>
                <a:ea typeface="Inter"/>
                <a:cs typeface="Inter"/>
                <a:sym typeface="Inter"/>
              </a:rPr>
              <a:t>Movies to TV Shows Ratio: The proportion of movies to TV shows available on Netflix, highlighting content diversity.</a:t>
            </a:r>
          </a:p>
          <a:p>
            <a:pPr marL="472460" lvl="1" indent="-236230" algn="just">
              <a:lnSpc>
                <a:spcPts val="3720"/>
              </a:lnSpc>
              <a:buFont typeface="Arial"/>
              <a:buChar char="•"/>
            </a:pPr>
            <a:r>
              <a:rPr lang="en-US" sz="2188" spc="131">
                <a:solidFill>
                  <a:srgbClr val="FFFFFF"/>
                </a:solidFill>
                <a:latin typeface="Inter"/>
                <a:ea typeface="Inter"/>
                <a:cs typeface="Inter"/>
                <a:sym typeface="Inter"/>
              </a:rPr>
              <a:t>Regional Content Distribution: Number of movies and TV shows produced in different countries, identifying key content-producing regions.</a:t>
            </a:r>
          </a:p>
          <a:p>
            <a:pPr marL="472460" lvl="1" indent="-236230" algn="just">
              <a:lnSpc>
                <a:spcPts val="3720"/>
              </a:lnSpc>
              <a:buFont typeface="Arial"/>
              <a:buChar char="•"/>
            </a:pPr>
            <a:r>
              <a:rPr lang="en-US" sz="2188" spc="131">
                <a:solidFill>
                  <a:srgbClr val="FFFFFF"/>
                </a:solidFill>
                <a:latin typeface="Inter"/>
                <a:ea typeface="Inter"/>
                <a:cs typeface="Inter"/>
                <a:sym typeface="Inter"/>
              </a:rPr>
              <a:t>Viewer Age Group Preferences: Distribution of content duration and age ratings, providing insights into the preferred content length and age group preferences.</a:t>
            </a:r>
          </a:p>
          <a:p>
            <a:pPr marL="472460" lvl="1" indent="-236230" algn="just">
              <a:lnSpc>
                <a:spcPts val="3720"/>
              </a:lnSpc>
              <a:buFont typeface="Arial"/>
              <a:buChar char="•"/>
            </a:pPr>
            <a:r>
              <a:rPr lang="en-US" sz="2188" spc="131">
                <a:solidFill>
                  <a:srgbClr val="FFFFFF"/>
                </a:solidFill>
                <a:latin typeface="Inter"/>
                <a:ea typeface="Inter"/>
                <a:cs typeface="Inter"/>
                <a:sym typeface="Inter"/>
              </a:rPr>
              <a:t>Genre Distribution: Analysis of the listed genres/categories, determining the popularity of various content types across different regions and time periods.</a:t>
            </a:r>
          </a:p>
          <a:p>
            <a:pPr algn="just">
              <a:lnSpc>
                <a:spcPts val="3720"/>
              </a:lnSpc>
            </a:pPr>
            <a:endParaRPr lang="en-US" sz="2188" spc="131">
              <a:solidFill>
                <a:srgbClr val="FFFFFF"/>
              </a:solidFill>
              <a:latin typeface="Inter"/>
              <a:ea typeface="Inter"/>
              <a:cs typeface="Inter"/>
              <a:sym typeface="Inter"/>
            </a:endParaRP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10111" b="-10111"/>
            </a:stretch>
          </a:blipFill>
        </p:spPr>
      </p:sp>
      <p:sp>
        <p:nvSpPr>
          <p:cNvPr id="3" name="Freeform 3"/>
          <p:cNvSpPr/>
          <p:nvPr/>
        </p:nvSpPr>
        <p:spPr>
          <a:xfrm>
            <a:off x="441615" y="3092588"/>
            <a:ext cx="6578115" cy="5199840"/>
          </a:xfrm>
          <a:custGeom>
            <a:avLst/>
            <a:gdLst/>
            <a:ahLst/>
            <a:cxnLst/>
            <a:rect l="l" t="t" r="r" b="b"/>
            <a:pathLst>
              <a:path w="6578115" h="5199840">
                <a:moveTo>
                  <a:pt x="0" y="0"/>
                </a:moveTo>
                <a:lnTo>
                  <a:pt x="6578116" y="0"/>
                </a:lnTo>
                <a:lnTo>
                  <a:pt x="6578116" y="5199840"/>
                </a:lnTo>
                <a:lnTo>
                  <a:pt x="0" y="5199840"/>
                </a:lnTo>
                <a:lnTo>
                  <a:pt x="0" y="0"/>
                </a:lnTo>
                <a:close/>
              </a:path>
            </a:pathLst>
          </a:custGeom>
          <a:blipFill>
            <a:blip r:embed="rId3"/>
            <a:stretch>
              <a:fillRect b="-3570"/>
            </a:stretch>
          </a:blipFill>
        </p:spPr>
      </p:sp>
      <p:sp>
        <p:nvSpPr>
          <p:cNvPr id="4" name="Freeform 4"/>
          <p:cNvSpPr/>
          <p:nvPr/>
        </p:nvSpPr>
        <p:spPr>
          <a:xfrm>
            <a:off x="9144000" y="3092588"/>
            <a:ext cx="7840930" cy="2486215"/>
          </a:xfrm>
          <a:custGeom>
            <a:avLst/>
            <a:gdLst/>
            <a:ahLst/>
            <a:cxnLst/>
            <a:rect l="l" t="t" r="r" b="b"/>
            <a:pathLst>
              <a:path w="7840930" h="2486215">
                <a:moveTo>
                  <a:pt x="0" y="0"/>
                </a:moveTo>
                <a:lnTo>
                  <a:pt x="7840930" y="0"/>
                </a:lnTo>
                <a:lnTo>
                  <a:pt x="7840930" y="2486215"/>
                </a:lnTo>
                <a:lnTo>
                  <a:pt x="0" y="2486215"/>
                </a:lnTo>
                <a:lnTo>
                  <a:pt x="0" y="0"/>
                </a:lnTo>
                <a:close/>
              </a:path>
            </a:pathLst>
          </a:custGeom>
          <a:blipFill>
            <a:blip r:embed="rId4"/>
            <a:stretch>
              <a:fillRect t="-9071" b="-9071"/>
            </a:stretch>
          </a:blipFill>
        </p:spPr>
      </p:sp>
      <p:sp>
        <p:nvSpPr>
          <p:cNvPr id="5" name="Freeform 5"/>
          <p:cNvSpPr/>
          <p:nvPr/>
        </p:nvSpPr>
        <p:spPr>
          <a:xfrm>
            <a:off x="9158703" y="6896100"/>
            <a:ext cx="7826227" cy="3093764"/>
          </a:xfrm>
          <a:custGeom>
            <a:avLst/>
            <a:gdLst/>
            <a:ahLst/>
            <a:cxnLst/>
            <a:rect l="l" t="t" r="r" b="b"/>
            <a:pathLst>
              <a:path w="7826227" h="3239603">
                <a:moveTo>
                  <a:pt x="0" y="0"/>
                </a:moveTo>
                <a:lnTo>
                  <a:pt x="7826227" y="0"/>
                </a:lnTo>
                <a:lnTo>
                  <a:pt x="7826227" y="3239603"/>
                </a:lnTo>
                <a:lnTo>
                  <a:pt x="0" y="3239603"/>
                </a:lnTo>
                <a:lnTo>
                  <a:pt x="0" y="0"/>
                </a:lnTo>
                <a:close/>
              </a:path>
            </a:pathLst>
          </a:custGeom>
          <a:blipFill>
            <a:blip r:embed="rId5"/>
            <a:stretch>
              <a:fillRect t="-2588" b="-2588"/>
            </a:stretch>
          </a:blipFill>
        </p:spPr>
      </p:sp>
      <p:sp>
        <p:nvSpPr>
          <p:cNvPr id="6" name="TextBox 6"/>
          <p:cNvSpPr txBox="1"/>
          <p:nvPr/>
        </p:nvSpPr>
        <p:spPr>
          <a:xfrm>
            <a:off x="1319712" y="326270"/>
            <a:ext cx="15677981" cy="2004563"/>
          </a:xfrm>
          <a:prstGeom prst="rect">
            <a:avLst/>
          </a:prstGeom>
        </p:spPr>
        <p:txBody>
          <a:bodyPr lIns="0" tIns="0" rIns="0" bIns="0" rtlCol="0" anchor="t">
            <a:spAutoFit/>
          </a:bodyPr>
          <a:lstStyle/>
          <a:p>
            <a:pPr algn="ctr">
              <a:lnSpc>
                <a:spcPts val="7839"/>
              </a:lnSpc>
            </a:pPr>
            <a:r>
              <a:rPr lang="en-US" sz="6999" b="1" spc="-447">
                <a:solidFill>
                  <a:srgbClr val="FFFFFF"/>
                </a:solidFill>
                <a:latin typeface="Inter Bold"/>
                <a:ea typeface="Inter Bold"/>
                <a:cs typeface="Inter Bold"/>
                <a:sym typeface="Inter Bold"/>
              </a:rPr>
              <a:t>SQL </a:t>
            </a:r>
          </a:p>
          <a:p>
            <a:pPr algn="l">
              <a:lnSpc>
                <a:spcPts val="7839"/>
              </a:lnSpc>
            </a:pPr>
            <a:endParaRPr lang="en-US" sz="6999" b="1" spc="-447">
              <a:solidFill>
                <a:srgbClr val="FFFFFF"/>
              </a:solidFill>
              <a:latin typeface="Inter Bold"/>
              <a:ea typeface="Inter Bold"/>
              <a:cs typeface="Inter Bold"/>
              <a:sym typeface="Inter Bold"/>
            </a:endParaRPr>
          </a:p>
        </p:txBody>
      </p:sp>
      <p:sp>
        <p:nvSpPr>
          <p:cNvPr id="7" name="TextBox 7"/>
          <p:cNvSpPr txBox="1"/>
          <p:nvPr/>
        </p:nvSpPr>
        <p:spPr>
          <a:xfrm>
            <a:off x="2000632" y="2094485"/>
            <a:ext cx="2035969" cy="491745"/>
          </a:xfrm>
          <a:prstGeom prst="rect">
            <a:avLst/>
          </a:prstGeom>
        </p:spPr>
        <p:txBody>
          <a:bodyPr lIns="0" tIns="0" rIns="0" bIns="0" rtlCol="0" anchor="t">
            <a:spAutoFit/>
          </a:bodyPr>
          <a:lstStyle/>
          <a:p>
            <a:pPr algn="ctr">
              <a:lnSpc>
                <a:spcPts val="3808"/>
              </a:lnSpc>
              <a:spcBef>
                <a:spcPct val="0"/>
              </a:spcBef>
            </a:pPr>
            <a:r>
              <a:rPr lang="en-US" sz="3400" b="1" spc="-217">
                <a:solidFill>
                  <a:srgbClr val="FFFFFF"/>
                </a:solidFill>
                <a:latin typeface="Inter Bold"/>
                <a:ea typeface="Inter Bold"/>
                <a:cs typeface="Inter Bold"/>
                <a:sym typeface="Inter Bold"/>
              </a:rPr>
              <a:t> DATASET </a:t>
            </a:r>
          </a:p>
        </p:txBody>
      </p:sp>
      <p:sp>
        <p:nvSpPr>
          <p:cNvPr id="8" name="TextBox 8"/>
          <p:cNvSpPr txBox="1"/>
          <p:nvPr/>
        </p:nvSpPr>
        <p:spPr>
          <a:xfrm>
            <a:off x="9158703" y="5928184"/>
            <a:ext cx="7801460" cy="491745"/>
          </a:xfrm>
          <a:prstGeom prst="rect">
            <a:avLst/>
          </a:prstGeom>
        </p:spPr>
        <p:txBody>
          <a:bodyPr lIns="0" tIns="0" rIns="0" bIns="0" rtlCol="0" anchor="t">
            <a:spAutoFit/>
          </a:bodyPr>
          <a:lstStyle/>
          <a:p>
            <a:pPr algn="ctr">
              <a:lnSpc>
                <a:spcPts val="3808"/>
              </a:lnSpc>
              <a:spcBef>
                <a:spcPct val="0"/>
              </a:spcBef>
            </a:pPr>
            <a:r>
              <a:rPr lang="en-US" sz="3400" b="1" spc="-217" dirty="0">
                <a:solidFill>
                  <a:srgbClr val="FFFFFF"/>
                </a:solidFill>
                <a:latin typeface="Inter Bold"/>
                <a:ea typeface="Inter Bold"/>
                <a:cs typeface="Inter Bold"/>
                <a:sym typeface="Inter Bold"/>
              </a:rPr>
              <a:t>CREATED TABLE AND INSERTED VALUES</a:t>
            </a:r>
          </a:p>
        </p:txBody>
      </p:sp>
      <p:sp>
        <p:nvSpPr>
          <p:cNvPr id="9" name="TextBox 9"/>
          <p:cNvSpPr txBox="1"/>
          <p:nvPr/>
        </p:nvSpPr>
        <p:spPr>
          <a:xfrm>
            <a:off x="10541839" y="2094485"/>
            <a:ext cx="4124744" cy="491745"/>
          </a:xfrm>
          <a:prstGeom prst="rect">
            <a:avLst/>
          </a:prstGeom>
        </p:spPr>
        <p:txBody>
          <a:bodyPr lIns="0" tIns="0" rIns="0" bIns="0" rtlCol="0" anchor="t">
            <a:spAutoFit/>
          </a:bodyPr>
          <a:lstStyle/>
          <a:p>
            <a:pPr algn="ctr">
              <a:lnSpc>
                <a:spcPts val="3808"/>
              </a:lnSpc>
              <a:spcBef>
                <a:spcPct val="0"/>
              </a:spcBef>
            </a:pPr>
            <a:r>
              <a:rPr lang="en-US" sz="3400" b="1" spc="-217">
                <a:solidFill>
                  <a:srgbClr val="FFFFFF"/>
                </a:solidFill>
                <a:latin typeface="Inter Bold"/>
                <a:ea typeface="Inter Bold"/>
                <a:cs typeface="Inter Bold"/>
                <a:sym typeface="Inter Bold"/>
              </a:rPr>
              <a:t>CREATED DATABASE</a:t>
            </a:r>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10111" b="-10111"/>
            </a:stretch>
          </a:blipFill>
        </p:spPr>
      </p:sp>
      <p:sp>
        <p:nvSpPr>
          <p:cNvPr id="3" name="Freeform 3"/>
          <p:cNvSpPr/>
          <p:nvPr/>
        </p:nvSpPr>
        <p:spPr>
          <a:xfrm>
            <a:off x="2707063" y="2085406"/>
            <a:ext cx="12873874" cy="6116189"/>
          </a:xfrm>
          <a:custGeom>
            <a:avLst/>
            <a:gdLst/>
            <a:ahLst/>
            <a:cxnLst/>
            <a:rect l="l" t="t" r="r" b="b"/>
            <a:pathLst>
              <a:path w="12873874" h="6116189">
                <a:moveTo>
                  <a:pt x="0" y="0"/>
                </a:moveTo>
                <a:lnTo>
                  <a:pt x="12873874" y="0"/>
                </a:lnTo>
                <a:lnTo>
                  <a:pt x="12873874" y="6116188"/>
                </a:lnTo>
                <a:lnTo>
                  <a:pt x="0" y="6116188"/>
                </a:lnTo>
                <a:lnTo>
                  <a:pt x="0" y="0"/>
                </a:lnTo>
                <a:close/>
              </a:path>
            </a:pathLst>
          </a:custGeom>
          <a:blipFill>
            <a:blip r:embed="rId3"/>
            <a:stretch>
              <a:fillRect/>
            </a:stretch>
          </a:blipFill>
        </p:spPr>
      </p:sp>
      <p:sp>
        <p:nvSpPr>
          <p:cNvPr id="4" name="TextBox 4"/>
          <p:cNvSpPr txBox="1"/>
          <p:nvPr/>
        </p:nvSpPr>
        <p:spPr>
          <a:xfrm>
            <a:off x="6383571" y="435563"/>
            <a:ext cx="13140020" cy="593137"/>
          </a:xfrm>
          <a:prstGeom prst="rect">
            <a:avLst/>
          </a:prstGeom>
        </p:spPr>
        <p:txBody>
          <a:bodyPr lIns="0" tIns="0" rIns="0" bIns="0" rtlCol="0" anchor="t">
            <a:spAutoFit/>
          </a:bodyPr>
          <a:lstStyle/>
          <a:p>
            <a:pPr algn="l">
              <a:lnSpc>
                <a:spcPts val="4591"/>
              </a:lnSpc>
            </a:pPr>
            <a:r>
              <a:rPr lang="en-US" sz="4099" b="1" spc="-262">
                <a:solidFill>
                  <a:srgbClr val="FFFFFF"/>
                </a:solidFill>
                <a:latin typeface="Inter Bold"/>
                <a:ea typeface="Inter Bold"/>
                <a:cs typeface="Inter Bold"/>
                <a:sym typeface="Inter Bold"/>
              </a:rPr>
              <a:t>NETFLIX TABLE  DATA</a:t>
            </a:r>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10111" b="-10111"/>
            </a:stretch>
          </a:blipFill>
        </p:spPr>
      </p:sp>
      <p:sp>
        <p:nvSpPr>
          <p:cNvPr id="3" name="Freeform 3"/>
          <p:cNvSpPr/>
          <p:nvPr/>
        </p:nvSpPr>
        <p:spPr>
          <a:xfrm>
            <a:off x="358529" y="2977259"/>
            <a:ext cx="7765909" cy="5059174"/>
          </a:xfrm>
          <a:custGeom>
            <a:avLst/>
            <a:gdLst/>
            <a:ahLst/>
            <a:cxnLst/>
            <a:rect l="l" t="t" r="r" b="b"/>
            <a:pathLst>
              <a:path w="7765909" h="5059174">
                <a:moveTo>
                  <a:pt x="0" y="0"/>
                </a:moveTo>
                <a:lnTo>
                  <a:pt x="7765909" y="0"/>
                </a:lnTo>
                <a:lnTo>
                  <a:pt x="7765909" y="5059174"/>
                </a:lnTo>
                <a:lnTo>
                  <a:pt x="0" y="5059174"/>
                </a:lnTo>
                <a:lnTo>
                  <a:pt x="0" y="0"/>
                </a:lnTo>
                <a:close/>
              </a:path>
            </a:pathLst>
          </a:custGeom>
          <a:blipFill>
            <a:blip r:embed="rId3"/>
            <a:stretch>
              <a:fillRect r="-50138" b="-5790"/>
            </a:stretch>
          </a:blipFill>
        </p:spPr>
      </p:sp>
      <p:sp>
        <p:nvSpPr>
          <p:cNvPr id="4" name="Freeform 4"/>
          <p:cNvSpPr/>
          <p:nvPr/>
        </p:nvSpPr>
        <p:spPr>
          <a:xfrm>
            <a:off x="10262057" y="2977259"/>
            <a:ext cx="6709230" cy="5685380"/>
          </a:xfrm>
          <a:custGeom>
            <a:avLst/>
            <a:gdLst/>
            <a:ahLst/>
            <a:cxnLst/>
            <a:rect l="l" t="t" r="r" b="b"/>
            <a:pathLst>
              <a:path w="6709230" h="5685380">
                <a:moveTo>
                  <a:pt x="0" y="0"/>
                </a:moveTo>
                <a:lnTo>
                  <a:pt x="6709230" y="0"/>
                </a:lnTo>
                <a:lnTo>
                  <a:pt x="6709230" y="5685380"/>
                </a:lnTo>
                <a:lnTo>
                  <a:pt x="0" y="5685380"/>
                </a:lnTo>
                <a:lnTo>
                  <a:pt x="0" y="0"/>
                </a:lnTo>
                <a:close/>
              </a:path>
            </a:pathLst>
          </a:custGeom>
          <a:blipFill>
            <a:blip r:embed="rId4"/>
            <a:stretch>
              <a:fillRect/>
            </a:stretch>
          </a:blipFill>
        </p:spPr>
      </p:sp>
      <p:sp>
        <p:nvSpPr>
          <p:cNvPr id="5" name="TextBox 5"/>
          <p:cNvSpPr txBox="1"/>
          <p:nvPr/>
        </p:nvSpPr>
        <p:spPr>
          <a:xfrm>
            <a:off x="5684146" y="418724"/>
            <a:ext cx="13476040" cy="609976"/>
          </a:xfrm>
          <a:prstGeom prst="rect">
            <a:avLst/>
          </a:prstGeom>
        </p:spPr>
        <p:txBody>
          <a:bodyPr lIns="0" tIns="0" rIns="0" bIns="0" rtlCol="0" anchor="t">
            <a:spAutoFit/>
          </a:bodyPr>
          <a:lstStyle/>
          <a:p>
            <a:pPr algn="just">
              <a:lnSpc>
                <a:spcPts val="4708"/>
              </a:lnSpc>
            </a:pPr>
            <a:r>
              <a:rPr lang="en-US" sz="4204" b="1" spc="-269">
                <a:solidFill>
                  <a:srgbClr val="FFFFFF"/>
                </a:solidFill>
                <a:latin typeface="Inter Bold"/>
                <a:ea typeface="Inter Bold"/>
                <a:cs typeface="Inter Bold"/>
                <a:sym typeface="Inter Bold"/>
              </a:rPr>
              <a:t>DATA PREPROCESSING</a:t>
            </a:r>
          </a:p>
        </p:txBody>
      </p:sp>
      <p:sp>
        <p:nvSpPr>
          <p:cNvPr id="6" name="TextBox 6"/>
          <p:cNvSpPr txBox="1"/>
          <p:nvPr/>
        </p:nvSpPr>
        <p:spPr>
          <a:xfrm>
            <a:off x="692809" y="2052200"/>
            <a:ext cx="7431629" cy="499279"/>
          </a:xfrm>
          <a:prstGeom prst="rect">
            <a:avLst/>
          </a:prstGeom>
        </p:spPr>
        <p:txBody>
          <a:bodyPr lIns="0" tIns="0" rIns="0" bIns="0" rtlCol="0" anchor="t">
            <a:spAutoFit/>
          </a:bodyPr>
          <a:lstStyle/>
          <a:p>
            <a:pPr algn="l">
              <a:lnSpc>
                <a:spcPts val="3897"/>
              </a:lnSpc>
            </a:pPr>
            <a:r>
              <a:rPr lang="en-US" sz="3480" b="1" spc="-222">
                <a:solidFill>
                  <a:srgbClr val="FFFFFF"/>
                </a:solidFill>
                <a:latin typeface="Inter Bold"/>
                <a:ea typeface="Inter Bold"/>
                <a:cs typeface="Inter Bold"/>
                <a:sym typeface="Inter Bold"/>
              </a:rPr>
              <a:t>NULL VALUES COUNT COLUMN WISE</a:t>
            </a:r>
          </a:p>
        </p:txBody>
      </p:sp>
      <p:sp>
        <p:nvSpPr>
          <p:cNvPr id="7" name="TextBox 7"/>
          <p:cNvSpPr txBox="1"/>
          <p:nvPr/>
        </p:nvSpPr>
        <p:spPr>
          <a:xfrm>
            <a:off x="10601225" y="2052200"/>
            <a:ext cx="7097350" cy="499279"/>
          </a:xfrm>
          <a:prstGeom prst="rect">
            <a:avLst/>
          </a:prstGeom>
        </p:spPr>
        <p:txBody>
          <a:bodyPr lIns="0" tIns="0" rIns="0" bIns="0" rtlCol="0" anchor="t">
            <a:spAutoFit/>
          </a:bodyPr>
          <a:lstStyle/>
          <a:p>
            <a:pPr algn="l">
              <a:lnSpc>
                <a:spcPts val="3897"/>
              </a:lnSpc>
            </a:pPr>
            <a:r>
              <a:rPr lang="en-US" sz="3480" b="1" spc="-222">
                <a:solidFill>
                  <a:srgbClr val="FFFFFF"/>
                </a:solidFill>
                <a:latin typeface="Inter Bold"/>
                <a:ea typeface="Inter Bold"/>
                <a:cs typeface="Inter Bold"/>
                <a:sym typeface="Inter Bold"/>
              </a:rPr>
              <a:t>HANDLED NULL VALUES</a:t>
            </a: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10111" b="-10111"/>
            </a:stretch>
          </a:blipFill>
        </p:spPr>
      </p:sp>
      <p:sp>
        <p:nvSpPr>
          <p:cNvPr id="3" name="Freeform 3"/>
          <p:cNvSpPr/>
          <p:nvPr/>
        </p:nvSpPr>
        <p:spPr>
          <a:xfrm>
            <a:off x="583227" y="2881239"/>
            <a:ext cx="7431631" cy="5754508"/>
          </a:xfrm>
          <a:custGeom>
            <a:avLst/>
            <a:gdLst/>
            <a:ahLst/>
            <a:cxnLst/>
            <a:rect l="l" t="t" r="r" b="b"/>
            <a:pathLst>
              <a:path w="7431631" h="5754508">
                <a:moveTo>
                  <a:pt x="0" y="0"/>
                </a:moveTo>
                <a:lnTo>
                  <a:pt x="7431631" y="0"/>
                </a:lnTo>
                <a:lnTo>
                  <a:pt x="7431631" y="5754508"/>
                </a:lnTo>
                <a:lnTo>
                  <a:pt x="0" y="5754508"/>
                </a:lnTo>
                <a:lnTo>
                  <a:pt x="0" y="0"/>
                </a:lnTo>
                <a:close/>
              </a:path>
            </a:pathLst>
          </a:custGeom>
          <a:blipFill>
            <a:blip r:embed="rId3"/>
            <a:stretch>
              <a:fillRect r="-39068"/>
            </a:stretch>
          </a:blipFill>
        </p:spPr>
      </p:sp>
      <p:sp>
        <p:nvSpPr>
          <p:cNvPr id="4" name="Freeform 4"/>
          <p:cNvSpPr/>
          <p:nvPr/>
        </p:nvSpPr>
        <p:spPr>
          <a:xfrm>
            <a:off x="9700014" y="2881239"/>
            <a:ext cx="7181464" cy="5214681"/>
          </a:xfrm>
          <a:custGeom>
            <a:avLst/>
            <a:gdLst/>
            <a:ahLst/>
            <a:cxnLst/>
            <a:rect l="l" t="t" r="r" b="b"/>
            <a:pathLst>
              <a:path w="7181464" h="5214681">
                <a:moveTo>
                  <a:pt x="0" y="0"/>
                </a:moveTo>
                <a:lnTo>
                  <a:pt x="7181465" y="0"/>
                </a:lnTo>
                <a:lnTo>
                  <a:pt x="7181465" y="5214681"/>
                </a:lnTo>
                <a:lnTo>
                  <a:pt x="0" y="5214681"/>
                </a:lnTo>
                <a:lnTo>
                  <a:pt x="0" y="0"/>
                </a:lnTo>
                <a:close/>
              </a:path>
            </a:pathLst>
          </a:custGeom>
          <a:blipFill>
            <a:blip r:embed="rId4"/>
            <a:stretch>
              <a:fillRect/>
            </a:stretch>
          </a:blipFill>
        </p:spPr>
      </p:sp>
      <p:sp>
        <p:nvSpPr>
          <p:cNvPr id="5" name="TextBox 5"/>
          <p:cNvSpPr txBox="1"/>
          <p:nvPr/>
        </p:nvSpPr>
        <p:spPr>
          <a:xfrm>
            <a:off x="5684146" y="418724"/>
            <a:ext cx="13476040" cy="609976"/>
          </a:xfrm>
          <a:prstGeom prst="rect">
            <a:avLst/>
          </a:prstGeom>
        </p:spPr>
        <p:txBody>
          <a:bodyPr lIns="0" tIns="0" rIns="0" bIns="0" rtlCol="0" anchor="t">
            <a:spAutoFit/>
          </a:bodyPr>
          <a:lstStyle/>
          <a:p>
            <a:pPr algn="just">
              <a:lnSpc>
                <a:spcPts val="4708"/>
              </a:lnSpc>
            </a:pPr>
            <a:r>
              <a:rPr lang="en-US" sz="4204" b="1" spc="-269">
                <a:solidFill>
                  <a:srgbClr val="FFFFFF"/>
                </a:solidFill>
                <a:latin typeface="Inter Bold"/>
                <a:ea typeface="Inter Bold"/>
                <a:cs typeface="Inter Bold"/>
                <a:sym typeface="Inter Bold"/>
              </a:rPr>
              <a:t>DATA PREPROCESSING</a:t>
            </a:r>
          </a:p>
        </p:txBody>
      </p:sp>
      <p:sp>
        <p:nvSpPr>
          <p:cNvPr id="6" name="TextBox 6"/>
          <p:cNvSpPr txBox="1"/>
          <p:nvPr/>
        </p:nvSpPr>
        <p:spPr>
          <a:xfrm>
            <a:off x="5684146" y="1940383"/>
            <a:ext cx="7097350" cy="499247"/>
          </a:xfrm>
          <a:prstGeom prst="rect">
            <a:avLst/>
          </a:prstGeom>
        </p:spPr>
        <p:txBody>
          <a:bodyPr lIns="0" tIns="0" rIns="0" bIns="0" rtlCol="0" anchor="t">
            <a:spAutoFit/>
          </a:bodyPr>
          <a:lstStyle/>
          <a:p>
            <a:pPr algn="l">
              <a:lnSpc>
                <a:spcPts val="3897"/>
              </a:lnSpc>
            </a:pPr>
            <a:r>
              <a:rPr lang="en-US" sz="3480" b="1" spc="-222">
                <a:solidFill>
                  <a:srgbClr val="FFFFFF"/>
                </a:solidFill>
                <a:latin typeface="Inter Bold"/>
                <a:ea typeface="Inter Bold"/>
                <a:cs typeface="Inter Bold"/>
                <a:sym typeface="Inter Bold"/>
              </a:rPr>
              <a:t>DATA AFTER PREPROCESSING</a:t>
            </a:r>
          </a:p>
        </p:txBody>
      </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1434</Words>
  <Application>Microsoft Office PowerPoint</Application>
  <PresentationFormat>Custom</PresentationFormat>
  <Paragraphs>118</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Inter</vt:lpstr>
      <vt:lpstr>Canva Sans Bold</vt:lpstr>
      <vt:lpstr>Arial</vt:lpstr>
      <vt:lpstr>Inter Bold</vt:lpstr>
      <vt:lpstr>Calibri</vt:lpstr>
      <vt:lpstr>Inter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friday</dc:title>
  <cp:lastModifiedBy>Pratik Deshmukh</cp:lastModifiedBy>
  <cp:revision>13</cp:revision>
  <dcterms:created xsi:type="dcterms:W3CDTF">2006-08-16T00:00:00Z</dcterms:created>
  <dcterms:modified xsi:type="dcterms:W3CDTF">2024-09-10T07:20:30Z</dcterms:modified>
  <dc:identifier>DAGPKF9oyyY</dc:identifier>
</cp:coreProperties>
</file>